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2"/>
  </p:sldMasterIdLst>
  <p:notesMasterIdLst>
    <p:notesMasterId r:id="rId21"/>
  </p:notesMasterIdLst>
  <p:handoutMasterIdLst>
    <p:handoutMasterId r:id="rId22"/>
  </p:handoutMasterIdLst>
  <p:sldIdLst>
    <p:sldId id="257" r:id="rId3"/>
    <p:sldId id="258" r:id="rId4"/>
    <p:sldId id="259" r:id="rId5"/>
    <p:sldId id="285" r:id="rId6"/>
    <p:sldId id="284" r:id="rId7"/>
    <p:sldId id="286" r:id="rId8"/>
    <p:sldId id="288" r:id="rId9"/>
    <p:sldId id="290" r:id="rId10"/>
    <p:sldId id="289" r:id="rId11"/>
    <p:sldId id="301" r:id="rId12"/>
    <p:sldId id="300" r:id="rId13"/>
    <p:sldId id="302" r:id="rId14"/>
    <p:sldId id="303" r:id="rId15"/>
    <p:sldId id="304" r:id="rId16"/>
    <p:sldId id="305" r:id="rId17"/>
    <p:sldId id="291" r:id="rId18"/>
    <p:sldId id="299" r:id="rId19"/>
    <p:sldId id="282" r:id="rId2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A313F"/>
    <a:srgbClr val="A27459"/>
    <a:srgbClr val="D4B07B"/>
    <a:srgbClr val="AC8977"/>
    <a:srgbClr val="CBCB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2484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25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129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230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224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726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80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521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423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004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4598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629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11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404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421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559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8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668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140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030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 userDrawn="1"/>
        </p:nvSpPr>
        <p:spPr>
          <a:xfrm>
            <a:off x="1209303" y="356659"/>
            <a:ext cx="7863029" cy="440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935" b="0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defTabSz="685165"/>
            <a:r>
              <a:rPr lang="zh-CN" altLang="en-US" dirty="0"/>
              <a:t>请输入您的标题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1270838" y="872083"/>
            <a:ext cx="10479237" cy="1"/>
          </a:xfrm>
          <a:prstGeom prst="line">
            <a:avLst/>
          </a:prstGeom>
          <a:ln w="158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527435" y="331259"/>
            <a:ext cx="528000" cy="528000"/>
            <a:chOff x="406574" y="236732"/>
            <a:chExt cx="612048" cy="593261"/>
          </a:xfrm>
        </p:grpSpPr>
        <p:sp>
          <p:nvSpPr>
            <p:cNvPr id="5" name="矩形 4"/>
            <p:cNvSpPr/>
            <p:nvPr userDrawn="1"/>
          </p:nvSpPr>
          <p:spPr>
            <a:xfrm>
              <a:off x="406574" y="236732"/>
              <a:ext cx="504000" cy="5040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694606" y="512239"/>
              <a:ext cx="324016" cy="3177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9402668" y="235249"/>
            <a:ext cx="2776984" cy="666786"/>
            <a:chOff x="2906158" y="354532"/>
            <a:chExt cx="2295774" cy="738481"/>
          </a:xfrm>
        </p:grpSpPr>
        <p:sp>
          <p:nvSpPr>
            <p:cNvPr id="8" name="TextBox 18"/>
            <p:cNvSpPr txBox="1"/>
            <p:nvPr/>
          </p:nvSpPr>
          <p:spPr>
            <a:xfrm>
              <a:off x="3741008" y="479884"/>
              <a:ext cx="1325774" cy="374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您的公司名称</a:t>
              </a:r>
            </a:p>
          </p:txBody>
        </p:sp>
        <p:sp>
          <p:nvSpPr>
            <p:cNvPr id="9" name="TextBox 19"/>
            <p:cNvSpPr txBox="1"/>
            <p:nvPr/>
          </p:nvSpPr>
          <p:spPr>
            <a:xfrm>
              <a:off x="3743580" y="734076"/>
              <a:ext cx="1458352" cy="25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6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YOUR CONPANY NAME</a:t>
              </a:r>
              <a:endParaRPr lang="zh-CN" altLang="en-US" sz="865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20"/>
            <p:cNvSpPr txBox="1"/>
            <p:nvPr/>
          </p:nvSpPr>
          <p:spPr>
            <a:xfrm>
              <a:off x="2906158" y="354532"/>
              <a:ext cx="1063242" cy="738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735" spc="-200" dirty="0">
                  <a:solidFill>
                    <a:schemeClr val="accent1"/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LOGO</a:t>
              </a:r>
              <a:endParaRPr lang="zh-CN" altLang="en-US" sz="3735" spc="-2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 userDrawn="1"/>
        </p:nvSpPr>
        <p:spPr>
          <a:xfrm>
            <a:off x="1209303" y="356659"/>
            <a:ext cx="7863029" cy="440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935" b="0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defTabSz="685165"/>
            <a:r>
              <a:rPr lang="zh-CN" altLang="en-US" dirty="0"/>
              <a:t>请输入您的标题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1270838" y="872083"/>
            <a:ext cx="10479237" cy="1"/>
          </a:xfrm>
          <a:prstGeom prst="line">
            <a:avLst/>
          </a:prstGeom>
          <a:ln w="158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527435" y="331259"/>
            <a:ext cx="528000" cy="528000"/>
            <a:chOff x="406574" y="236732"/>
            <a:chExt cx="612048" cy="593261"/>
          </a:xfrm>
        </p:grpSpPr>
        <p:sp>
          <p:nvSpPr>
            <p:cNvPr id="5" name="矩形 4"/>
            <p:cNvSpPr/>
            <p:nvPr userDrawn="1"/>
          </p:nvSpPr>
          <p:spPr>
            <a:xfrm>
              <a:off x="406574" y="236732"/>
              <a:ext cx="504000" cy="5040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694606" y="512239"/>
              <a:ext cx="324016" cy="3177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9402668" y="235249"/>
            <a:ext cx="2776984" cy="666786"/>
            <a:chOff x="2906158" y="354532"/>
            <a:chExt cx="2295774" cy="738481"/>
          </a:xfrm>
        </p:grpSpPr>
        <p:sp>
          <p:nvSpPr>
            <p:cNvPr id="8" name="TextBox 18"/>
            <p:cNvSpPr txBox="1"/>
            <p:nvPr/>
          </p:nvSpPr>
          <p:spPr>
            <a:xfrm>
              <a:off x="3741008" y="479884"/>
              <a:ext cx="1325774" cy="374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您的公司名称</a:t>
              </a:r>
            </a:p>
          </p:txBody>
        </p:sp>
        <p:sp>
          <p:nvSpPr>
            <p:cNvPr id="9" name="TextBox 19"/>
            <p:cNvSpPr txBox="1"/>
            <p:nvPr/>
          </p:nvSpPr>
          <p:spPr>
            <a:xfrm>
              <a:off x="3743580" y="734076"/>
              <a:ext cx="1458352" cy="25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6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YOUR CONPANY NAME</a:t>
              </a:r>
              <a:endParaRPr lang="zh-CN" altLang="en-US" sz="865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20"/>
            <p:cNvSpPr txBox="1"/>
            <p:nvPr/>
          </p:nvSpPr>
          <p:spPr>
            <a:xfrm>
              <a:off x="2906158" y="354532"/>
              <a:ext cx="1063242" cy="738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735" spc="-200" dirty="0">
                  <a:solidFill>
                    <a:schemeClr val="accent1"/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LOGO</a:t>
              </a:r>
              <a:endParaRPr lang="zh-CN" altLang="en-US" sz="3735" spc="-2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 userDrawn="1"/>
        </p:nvSpPr>
        <p:spPr>
          <a:xfrm>
            <a:off x="1209303" y="356659"/>
            <a:ext cx="7863029" cy="440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935" b="0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defTabSz="685165"/>
            <a:r>
              <a:rPr lang="zh-CN" altLang="en-US" dirty="0"/>
              <a:t>请输入您的标题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1270838" y="872083"/>
            <a:ext cx="10479237" cy="1"/>
          </a:xfrm>
          <a:prstGeom prst="line">
            <a:avLst/>
          </a:prstGeom>
          <a:ln w="158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527435" y="331259"/>
            <a:ext cx="528000" cy="528000"/>
            <a:chOff x="406574" y="236732"/>
            <a:chExt cx="612048" cy="593261"/>
          </a:xfrm>
        </p:grpSpPr>
        <p:sp>
          <p:nvSpPr>
            <p:cNvPr id="5" name="矩形 4"/>
            <p:cNvSpPr/>
            <p:nvPr userDrawn="1"/>
          </p:nvSpPr>
          <p:spPr>
            <a:xfrm>
              <a:off x="406574" y="236732"/>
              <a:ext cx="504000" cy="5040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694606" y="512239"/>
              <a:ext cx="324016" cy="3177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9402668" y="235249"/>
            <a:ext cx="2776984" cy="666786"/>
            <a:chOff x="2906158" y="354532"/>
            <a:chExt cx="2295774" cy="738481"/>
          </a:xfrm>
        </p:grpSpPr>
        <p:sp>
          <p:nvSpPr>
            <p:cNvPr id="8" name="TextBox 18"/>
            <p:cNvSpPr txBox="1"/>
            <p:nvPr/>
          </p:nvSpPr>
          <p:spPr>
            <a:xfrm>
              <a:off x="3741008" y="479884"/>
              <a:ext cx="1325774" cy="374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您的公司名称</a:t>
              </a:r>
            </a:p>
          </p:txBody>
        </p:sp>
        <p:sp>
          <p:nvSpPr>
            <p:cNvPr id="9" name="TextBox 19"/>
            <p:cNvSpPr txBox="1"/>
            <p:nvPr/>
          </p:nvSpPr>
          <p:spPr>
            <a:xfrm>
              <a:off x="3743580" y="734076"/>
              <a:ext cx="1458352" cy="25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6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YOUR CONPANY NAME</a:t>
              </a:r>
              <a:endParaRPr lang="zh-CN" altLang="en-US" sz="865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20"/>
            <p:cNvSpPr txBox="1"/>
            <p:nvPr/>
          </p:nvSpPr>
          <p:spPr>
            <a:xfrm>
              <a:off x="2906158" y="354532"/>
              <a:ext cx="1063242" cy="738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735" spc="-200" dirty="0">
                  <a:solidFill>
                    <a:schemeClr val="accent1"/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LOGO</a:t>
              </a:r>
              <a:endParaRPr lang="zh-CN" altLang="en-US" sz="3735" spc="-2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 userDrawn="1"/>
        </p:nvSpPr>
        <p:spPr>
          <a:xfrm>
            <a:off x="1209303" y="356659"/>
            <a:ext cx="7863029" cy="4406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935" b="0" i="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j-cs"/>
              </a:defRPr>
            </a:lvl1pPr>
          </a:lstStyle>
          <a:p>
            <a:pPr defTabSz="685165"/>
            <a:r>
              <a:rPr lang="zh-CN" altLang="en-US" dirty="0"/>
              <a:t>请输入您的标题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 flipV="1">
            <a:off x="1270838" y="872083"/>
            <a:ext cx="10479237" cy="1"/>
          </a:xfrm>
          <a:prstGeom prst="line">
            <a:avLst/>
          </a:prstGeom>
          <a:ln w="158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527435" y="331259"/>
            <a:ext cx="528000" cy="528000"/>
            <a:chOff x="406574" y="236732"/>
            <a:chExt cx="612048" cy="593261"/>
          </a:xfrm>
        </p:grpSpPr>
        <p:sp>
          <p:nvSpPr>
            <p:cNvPr id="5" name="矩形 4"/>
            <p:cNvSpPr/>
            <p:nvPr userDrawn="1"/>
          </p:nvSpPr>
          <p:spPr>
            <a:xfrm>
              <a:off x="406574" y="236732"/>
              <a:ext cx="504000" cy="5040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694606" y="512239"/>
              <a:ext cx="324016" cy="3177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9402668" y="235249"/>
            <a:ext cx="2776984" cy="666786"/>
            <a:chOff x="2906158" y="354532"/>
            <a:chExt cx="2295774" cy="738481"/>
          </a:xfrm>
        </p:grpSpPr>
        <p:sp>
          <p:nvSpPr>
            <p:cNvPr id="8" name="TextBox 18"/>
            <p:cNvSpPr txBox="1"/>
            <p:nvPr/>
          </p:nvSpPr>
          <p:spPr>
            <a:xfrm>
              <a:off x="3741008" y="479884"/>
              <a:ext cx="1325774" cy="3749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您的公司名称</a:t>
              </a:r>
            </a:p>
          </p:txBody>
        </p:sp>
        <p:sp>
          <p:nvSpPr>
            <p:cNvPr id="9" name="TextBox 19"/>
            <p:cNvSpPr txBox="1"/>
            <p:nvPr/>
          </p:nvSpPr>
          <p:spPr>
            <a:xfrm>
              <a:off x="3743580" y="734076"/>
              <a:ext cx="1458352" cy="250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65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YOUR CONPANY NAME</a:t>
              </a:r>
              <a:endParaRPr lang="zh-CN" altLang="en-US" sz="865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20"/>
            <p:cNvSpPr txBox="1"/>
            <p:nvPr/>
          </p:nvSpPr>
          <p:spPr>
            <a:xfrm>
              <a:off x="2906158" y="354532"/>
              <a:ext cx="1063242" cy="738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735" spc="-200" dirty="0">
                  <a:solidFill>
                    <a:schemeClr val="accent1"/>
                  </a:solidFill>
                  <a:latin typeface="Impact" panose="020B0806030902050204" pitchFamily="34" charset="0"/>
                  <a:cs typeface="Arial" panose="020B0604020202020204" pitchFamily="34" charset="0"/>
                </a:rPr>
                <a:t>LOGO</a:t>
              </a:r>
              <a:endParaRPr lang="zh-CN" altLang="en-US" sz="3735" spc="-2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235918" y="209250"/>
            <a:ext cx="1162898" cy="90835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0779365" y="274351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Brand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0783748" y="597517"/>
            <a:ext cx="9679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Promotion</a:t>
            </a:r>
            <a:endParaRPr lang="zh-CN" altLang="en-US" sz="12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0027933" y="157764"/>
            <a:ext cx="944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zh-CN" altLang="en-US" sz="48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7639" y="342903"/>
            <a:ext cx="1162898" cy="672273"/>
          </a:xfrm>
          <a:prstGeom prst="rect">
            <a:avLst/>
          </a:pr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370245" y="707399"/>
            <a:ext cx="1446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target location</a:t>
            </a:r>
            <a:endParaRPr lang="zh-CN" altLang="en-US" sz="14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353112" y="30733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目标定位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836289" y="796626"/>
            <a:ext cx="105305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 txBox="1"/>
          <p:nvPr userDrawn="1"/>
        </p:nvSpPr>
        <p:spPr>
          <a:xfrm>
            <a:off x="4622346" y="233046"/>
            <a:ext cx="4195536" cy="49612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>
                <a:solidFill>
                  <a:sysClr val="windowText" lastClr="0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请输入您的标题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836289" y="796626"/>
            <a:ext cx="105305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 txBox="1"/>
          <p:nvPr userDrawn="1"/>
        </p:nvSpPr>
        <p:spPr>
          <a:xfrm>
            <a:off x="4622346" y="233046"/>
            <a:ext cx="4195536" cy="49612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>
                <a:solidFill>
                  <a:sysClr val="windowText" lastClr="0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请输入您的标题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836289" y="796626"/>
            <a:ext cx="105305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 txBox="1"/>
          <p:nvPr userDrawn="1"/>
        </p:nvSpPr>
        <p:spPr>
          <a:xfrm>
            <a:off x="4622346" y="233046"/>
            <a:ext cx="4195536" cy="49612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>
                <a:solidFill>
                  <a:sysClr val="windowText" lastClr="0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请输入您的标题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836289" y="796626"/>
            <a:ext cx="105305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 txBox="1"/>
          <p:nvPr userDrawn="1"/>
        </p:nvSpPr>
        <p:spPr>
          <a:xfrm>
            <a:off x="4622346" y="233046"/>
            <a:ext cx="4195536" cy="49612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800" b="1" dirty="0">
                <a:solidFill>
                  <a:sysClr val="windowText" lastClr="00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请输入您的标题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4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10" Type="http://schemas.openxmlformats.org/officeDocument/2006/relationships/notesSlide" Target="../notesSlides/notesSlide17.xml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2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jpe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0945"/>
            <a:ext cx="12190730" cy="748073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7303" y="-70945"/>
            <a:ext cx="12205335" cy="766445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28870" y="2196465"/>
            <a:ext cx="114618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</a:rPr>
              <a:t>Recipe Search Application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54680" y="3616629"/>
            <a:ext cx="208136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TEAM </a:t>
            </a:r>
            <a:r>
              <a:rPr lang="ko-KR" altLang="en-US" sz="2000" b="1" dirty="0" err="1">
                <a:solidFill>
                  <a:schemeClr val="bg1"/>
                </a:solidFill>
              </a:rPr>
              <a:t>자연어버억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MEMBERS:</a:t>
            </a:r>
          </a:p>
          <a:p>
            <a:r>
              <a:rPr lang="en-US" altLang="zh-CN" sz="2000" b="0" i="0" dirty="0">
                <a:solidFill>
                  <a:schemeClr val="bg1"/>
                </a:solidFill>
                <a:effectLst/>
              </a:rPr>
              <a:t>20163704 </a:t>
            </a:r>
            <a:r>
              <a:rPr lang="ko-KR" altLang="en-US" sz="2000" b="0" i="0" dirty="0">
                <a:solidFill>
                  <a:schemeClr val="bg1"/>
                </a:solidFill>
                <a:effectLst/>
              </a:rPr>
              <a:t>박주현</a:t>
            </a:r>
            <a:endParaRPr lang="en-US" altLang="ko-KR" sz="2000" b="0" i="0" dirty="0">
              <a:solidFill>
                <a:schemeClr val="bg1"/>
              </a:solidFill>
              <a:effectLst/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20164245 </a:t>
            </a:r>
            <a:r>
              <a:rPr lang="ko-KR" altLang="en-US" sz="2000" dirty="0">
                <a:solidFill>
                  <a:schemeClr val="bg1"/>
                </a:solidFill>
              </a:rPr>
              <a:t>홍진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20140490 </a:t>
            </a:r>
            <a:r>
              <a:rPr lang="ko-KR" altLang="en-US" sz="2000" dirty="0">
                <a:solidFill>
                  <a:schemeClr val="bg1"/>
                </a:solidFill>
              </a:rPr>
              <a:t>이동규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20176058 </a:t>
            </a:r>
            <a:r>
              <a:rPr lang="ko-KR" altLang="en-US" sz="2000" dirty="0" err="1">
                <a:solidFill>
                  <a:schemeClr val="bg1"/>
                </a:solidFill>
              </a:rPr>
              <a:t>박시현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20142748 </a:t>
            </a:r>
            <a:r>
              <a:rPr lang="ko-KR" altLang="en-US" sz="2000" dirty="0">
                <a:solidFill>
                  <a:schemeClr val="bg1"/>
                </a:solidFill>
              </a:rPr>
              <a:t>이강희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20140313 </a:t>
            </a:r>
            <a:r>
              <a:rPr lang="ko-KR" altLang="en-US" sz="2000" dirty="0" err="1">
                <a:solidFill>
                  <a:schemeClr val="bg1"/>
                </a:solidFill>
              </a:rPr>
              <a:t>양인수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</a:p>
          <a:p>
            <a:endParaRPr lang="en-US" altLang="zh-CN" sz="2000" b="0" i="0" dirty="0">
              <a:solidFill>
                <a:schemeClr val="bg1"/>
              </a:solidFill>
              <a:effectLst/>
            </a:endParaRPr>
          </a:p>
          <a:p>
            <a:endParaRPr lang="en-US" altLang="zh-CN" sz="2000" b="0" i="0" dirty="0">
              <a:solidFill>
                <a:schemeClr val="bg1"/>
              </a:solidFill>
              <a:effectLst/>
            </a:endParaRPr>
          </a:p>
          <a:p>
            <a:endParaRPr lang="en-US" altLang="zh-CN" sz="2000" dirty="0">
              <a:solidFill>
                <a:schemeClr val="bg1"/>
              </a:solidFill>
              <a:latin typeface="Algerian" panose="04020705040A02060702" pitchFamily="82" charset="0"/>
            </a:endParaRPr>
          </a:p>
          <a:p>
            <a:endParaRPr lang="zh-CN" altLang="en-US" sz="2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文本框 12">
            <a:extLst>
              <a:ext uri="{FF2B5EF4-FFF2-40B4-BE49-F238E27FC236}">
                <a16:creationId xmlns:a16="http://schemas.microsoft.com/office/drawing/2014/main" id="{96D53565-BD5F-4C6B-BE60-C86717750D4F}"/>
              </a:ext>
            </a:extLst>
          </p:cNvPr>
          <p:cNvSpPr txBox="1"/>
          <p:nvPr/>
        </p:nvSpPr>
        <p:spPr>
          <a:xfrm>
            <a:off x="743475" y="1772136"/>
            <a:ext cx="11461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Natural Language Processing Project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>
            <a:extLst>
              <a:ext uri="{FF2B5EF4-FFF2-40B4-BE49-F238E27FC236}">
                <a16:creationId xmlns:a16="http://schemas.microsoft.com/office/drawing/2014/main" id="{BDBBEB7B-2A02-4494-984B-D7B51459B8B7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6E1EDC0-B198-40DE-9EE2-4499288D7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917" y="2317421"/>
            <a:ext cx="2636163" cy="26361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2822168-54A6-45AF-8AAA-65C2C8A35BA8}"/>
              </a:ext>
            </a:extLst>
          </p:cNvPr>
          <p:cNvSpPr txBox="1"/>
          <p:nvPr/>
        </p:nvSpPr>
        <p:spPr>
          <a:xfrm>
            <a:off x="2784108" y="4953584"/>
            <a:ext cx="1963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DB</a:t>
            </a:r>
            <a:endParaRPr lang="ko-KR" altLang="en-US" sz="4000" b="1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2C38A79-A7B2-4A2B-A479-E5E725F76CB0}"/>
              </a:ext>
            </a:extLst>
          </p:cNvPr>
          <p:cNvSpPr/>
          <p:nvPr/>
        </p:nvSpPr>
        <p:spPr>
          <a:xfrm>
            <a:off x="4994792" y="3104357"/>
            <a:ext cx="1728615" cy="112146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4AC257FF-4D52-4B9F-8B6E-68F5626B7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440" y="2313090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06901909-1403-4128-844E-DD8391E59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372" y="2423561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3951D6D8-3E37-49D1-8BBD-AB2C52275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8304" y="2534032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70BEB46E-4EC4-404B-9923-83E568009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704" y="2686432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24104B27-23D3-40D6-93C8-BD36E5350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104" y="2838832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5BE4B43C-BD32-44D9-A8B7-CAAFA6AA4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504" y="2991232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0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9266223-8073-4AE2-ADF8-845DA7B75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0" y="1884981"/>
            <a:ext cx="2861120" cy="286112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2464E71-1CC6-442A-B20D-8432542A57DD}"/>
              </a:ext>
            </a:extLst>
          </p:cNvPr>
          <p:cNvSpPr txBox="1"/>
          <p:nvPr/>
        </p:nvSpPr>
        <p:spPr>
          <a:xfrm>
            <a:off x="1959568" y="4878043"/>
            <a:ext cx="230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IR system</a:t>
            </a:r>
            <a:endParaRPr lang="ko-KR" alt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772397-1CC6-4A58-81F4-CEFF2CF248CD}"/>
              </a:ext>
            </a:extLst>
          </p:cNvPr>
          <p:cNvSpPr txBox="1"/>
          <p:nvPr/>
        </p:nvSpPr>
        <p:spPr>
          <a:xfrm>
            <a:off x="6541568" y="1724654"/>
            <a:ext cx="32800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Which Model?</a:t>
            </a:r>
            <a:endParaRPr lang="ko-KR" altLang="en-US" sz="4000" b="1" dirty="0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FEAA1FFF-7AC4-4829-B239-B91CA8A8A977}"/>
              </a:ext>
            </a:extLst>
          </p:cNvPr>
          <p:cNvSpPr/>
          <p:nvPr/>
        </p:nvSpPr>
        <p:spPr>
          <a:xfrm>
            <a:off x="5725139" y="2633768"/>
            <a:ext cx="816429" cy="40245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678665-F105-4EFD-9D8D-33C596B44856}"/>
              </a:ext>
            </a:extLst>
          </p:cNvPr>
          <p:cNvSpPr txBox="1"/>
          <p:nvPr/>
        </p:nvSpPr>
        <p:spPr>
          <a:xfrm>
            <a:off x="6693968" y="2508896"/>
            <a:ext cx="3667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Language model</a:t>
            </a:r>
            <a:endParaRPr lang="ko-KR" altLang="en-US" sz="4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C5B2B9-71BC-4E1A-AC24-447EB82971C6}"/>
              </a:ext>
            </a:extLst>
          </p:cNvPr>
          <p:cNvSpPr txBox="1"/>
          <p:nvPr/>
        </p:nvSpPr>
        <p:spPr>
          <a:xfrm>
            <a:off x="5817554" y="3884327"/>
            <a:ext cx="12795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</a:t>
            </a:r>
            <a:endParaRPr lang="ko-KR" altLang="en-US" sz="5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709D32-BD3E-4097-BB8C-49F76006E9A3}"/>
              </a:ext>
            </a:extLst>
          </p:cNvPr>
          <p:cNvSpPr txBox="1"/>
          <p:nvPr/>
        </p:nvSpPr>
        <p:spPr>
          <a:xfrm>
            <a:off x="7310413" y="3884327"/>
            <a:ext cx="36214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/>
              <a:t>OOV words!!</a:t>
            </a:r>
            <a:endParaRPr lang="ko-KR" altLang="en-US" sz="5000" b="1" dirty="0"/>
          </a:p>
        </p:txBody>
      </p:sp>
      <p:sp>
        <p:nvSpPr>
          <p:cNvPr id="21" name="文本框 6">
            <a:extLst>
              <a:ext uri="{FF2B5EF4-FFF2-40B4-BE49-F238E27FC236}">
                <a16:creationId xmlns:a16="http://schemas.microsoft.com/office/drawing/2014/main" id="{5BAC799B-154C-4870-AE7D-E4174FECE8CC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0672F5-98D1-4017-8353-F92A548FC510}"/>
              </a:ext>
            </a:extLst>
          </p:cNvPr>
          <p:cNvSpPr txBox="1"/>
          <p:nvPr/>
        </p:nvSpPr>
        <p:spPr>
          <a:xfrm>
            <a:off x="5709741" y="4746101"/>
            <a:ext cx="56357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3000" b="1" dirty="0"/>
              <a:t>Word in query not exist in DB</a:t>
            </a:r>
          </a:p>
          <a:p>
            <a:pPr marL="514350" indent="-514350">
              <a:buAutoNum type="arabicPeriod"/>
            </a:pPr>
            <a:r>
              <a:rPr lang="en-US" altLang="ko-KR" sz="3000" b="1" dirty="0"/>
              <a:t>Only similar word exist in DB</a:t>
            </a:r>
          </a:p>
        </p:txBody>
      </p:sp>
    </p:spTree>
    <p:extLst>
      <p:ext uri="{BB962C8B-B14F-4D97-AF65-F5344CB8AC3E}">
        <p14:creationId xmlns:p14="http://schemas.microsoft.com/office/powerpoint/2010/main" val="176932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9709D32-BD3E-4097-BB8C-49F76006E9A3}"/>
              </a:ext>
            </a:extLst>
          </p:cNvPr>
          <p:cNvSpPr txBox="1"/>
          <p:nvPr/>
        </p:nvSpPr>
        <p:spPr>
          <a:xfrm>
            <a:off x="942270" y="1419129"/>
            <a:ext cx="69157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&lt;OOV words Problem Solution&gt;</a:t>
            </a:r>
            <a:endParaRPr lang="ko-KR" altLang="en-US" sz="4000" b="1" dirty="0"/>
          </a:p>
        </p:txBody>
      </p:sp>
      <p:sp>
        <p:nvSpPr>
          <p:cNvPr id="21" name="文本框 6">
            <a:extLst>
              <a:ext uri="{FF2B5EF4-FFF2-40B4-BE49-F238E27FC236}">
                <a16:creationId xmlns:a16="http://schemas.microsoft.com/office/drawing/2014/main" id="{5BAC799B-154C-4870-AE7D-E4174FECE8CC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CCB699-DD6A-4F2A-938E-C30D82F02166}"/>
              </a:ext>
            </a:extLst>
          </p:cNvPr>
          <p:cNvSpPr txBox="1"/>
          <p:nvPr/>
        </p:nvSpPr>
        <p:spPr>
          <a:xfrm>
            <a:off x="1371617" y="3923995"/>
            <a:ext cx="14695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query</a:t>
            </a:r>
            <a:endParaRPr lang="ko-KR" altLang="en-US" sz="4000" b="1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9F8DA5E7-C0B4-4A29-84C0-EB40698B55DF}"/>
              </a:ext>
            </a:extLst>
          </p:cNvPr>
          <p:cNvSpPr/>
          <p:nvPr/>
        </p:nvSpPr>
        <p:spPr>
          <a:xfrm>
            <a:off x="2841171" y="4047733"/>
            <a:ext cx="2122715" cy="460409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5E124F8-BE41-49E4-BC70-FB0B100A2C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520" y="3630732"/>
            <a:ext cx="2002297" cy="20022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084D388-1AD2-4B27-A607-39F0551FAD3A}"/>
              </a:ext>
            </a:extLst>
          </p:cNvPr>
          <p:cNvSpPr txBox="1"/>
          <p:nvPr/>
        </p:nvSpPr>
        <p:spPr>
          <a:xfrm>
            <a:off x="5866991" y="5633029"/>
            <a:ext cx="831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DB</a:t>
            </a:r>
            <a:endParaRPr lang="ko-KR" altLang="en-US" sz="4000" b="1" dirty="0"/>
          </a:p>
        </p:txBody>
      </p:sp>
      <p:sp>
        <p:nvSpPr>
          <p:cNvPr id="7" name="화살표: 굽음 6">
            <a:extLst>
              <a:ext uri="{FF2B5EF4-FFF2-40B4-BE49-F238E27FC236}">
                <a16:creationId xmlns:a16="http://schemas.microsoft.com/office/drawing/2014/main" id="{8EC4744A-A15A-4E8D-A34E-692A694E0E0B}"/>
              </a:ext>
            </a:extLst>
          </p:cNvPr>
          <p:cNvSpPr/>
          <p:nvPr/>
        </p:nvSpPr>
        <p:spPr>
          <a:xfrm>
            <a:off x="3811966" y="2857881"/>
            <a:ext cx="1413853" cy="1142237"/>
          </a:xfrm>
          <a:prstGeom prst="bentArrow">
            <a:avLst>
              <a:gd name="adj1" fmla="val 15761"/>
              <a:gd name="adj2" fmla="val 19282"/>
              <a:gd name="adj3" fmla="val 28796"/>
              <a:gd name="adj4" fmla="val 4375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1D2125-338F-4CB7-A44E-F674AA48C8B8}"/>
              </a:ext>
            </a:extLst>
          </p:cNvPr>
          <p:cNvSpPr txBox="1"/>
          <p:nvPr/>
        </p:nvSpPr>
        <p:spPr>
          <a:xfrm>
            <a:off x="5225819" y="2721113"/>
            <a:ext cx="2360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Word2vec</a:t>
            </a:r>
            <a:endParaRPr lang="ko-KR" altLang="en-US" sz="40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B4819E-93B0-42CF-9E8F-37E497677D6B}"/>
              </a:ext>
            </a:extLst>
          </p:cNvPr>
          <p:cNvSpPr txBox="1"/>
          <p:nvPr/>
        </p:nvSpPr>
        <p:spPr>
          <a:xfrm>
            <a:off x="502329" y="4781435"/>
            <a:ext cx="3309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Warm chicken soup from Korea?</a:t>
            </a:r>
            <a:endParaRPr lang="ko-KR" altLang="en-US" sz="3000" b="1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B60ED427-2174-4F98-8DEA-75020116E757}"/>
              </a:ext>
            </a:extLst>
          </p:cNvPr>
          <p:cNvSpPr/>
          <p:nvPr/>
        </p:nvSpPr>
        <p:spPr>
          <a:xfrm>
            <a:off x="7585941" y="2860306"/>
            <a:ext cx="839602" cy="460409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AABF70-275A-4BC1-9384-DE9402B89A7E}"/>
              </a:ext>
            </a:extLst>
          </p:cNvPr>
          <p:cNvSpPr txBox="1"/>
          <p:nvPr/>
        </p:nvSpPr>
        <p:spPr>
          <a:xfrm>
            <a:off x="8557758" y="2413336"/>
            <a:ext cx="33096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Q1 : Hot chicken(o)</a:t>
            </a:r>
          </a:p>
          <a:p>
            <a:r>
              <a:rPr lang="en-US" altLang="ko-KR" sz="2500" b="1" dirty="0"/>
              <a:t>Q2 : Boiling chicken(o)</a:t>
            </a:r>
          </a:p>
          <a:p>
            <a:r>
              <a:rPr lang="en-US" altLang="ko-KR" sz="2500" b="1" dirty="0"/>
              <a:t>Q3 : Fire chicken(x)</a:t>
            </a:r>
            <a:endParaRPr lang="ko-KR" altLang="en-US" sz="2500" b="1" dirty="0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1ACE3FE-5EC9-4B73-A407-958E69A058BC}"/>
              </a:ext>
            </a:extLst>
          </p:cNvPr>
          <p:cNvSpPr/>
          <p:nvPr/>
        </p:nvSpPr>
        <p:spPr>
          <a:xfrm>
            <a:off x="9625693" y="3774440"/>
            <a:ext cx="440871" cy="857440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4A3B61-066A-4B55-A12D-770CEE1A362E}"/>
              </a:ext>
            </a:extLst>
          </p:cNvPr>
          <p:cNvSpPr txBox="1"/>
          <p:nvPr/>
        </p:nvSpPr>
        <p:spPr>
          <a:xfrm>
            <a:off x="8214462" y="4781435"/>
            <a:ext cx="326333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b="1" dirty="0"/>
              <a:t>Q1, Q2 selected</a:t>
            </a:r>
            <a:endParaRPr lang="ko-KR" alt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200752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>
            <a:extLst>
              <a:ext uri="{FF2B5EF4-FFF2-40B4-BE49-F238E27FC236}">
                <a16:creationId xmlns:a16="http://schemas.microsoft.com/office/drawing/2014/main" id="{BDBBEB7B-2A02-4494-984B-D7B51459B8B7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822168-54A6-45AF-8AAA-65C2C8A35BA8}"/>
              </a:ext>
            </a:extLst>
          </p:cNvPr>
          <p:cNvSpPr txBox="1"/>
          <p:nvPr/>
        </p:nvSpPr>
        <p:spPr>
          <a:xfrm>
            <a:off x="8841783" y="5476039"/>
            <a:ext cx="948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DB</a:t>
            </a:r>
            <a:endParaRPr lang="ko-KR" altLang="en-US" sz="4000" b="1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2C38A79-A7B2-4A2B-A479-E5E725F76CB0}"/>
              </a:ext>
            </a:extLst>
          </p:cNvPr>
          <p:cNvSpPr/>
          <p:nvPr/>
        </p:nvSpPr>
        <p:spPr>
          <a:xfrm>
            <a:off x="5486400" y="3318900"/>
            <a:ext cx="1351581" cy="64894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E9AFD3-8005-4B08-BD6A-7D62D388B805}"/>
              </a:ext>
            </a:extLst>
          </p:cNvPr>
          <p:cNvSpPr txBox="1"/>
          <p:nvPr/>
        </p:nvSpPr>
        <p:spPr>
          <a:xfrm>
            <a:off x="1036998" y="3056267"/>
            <a:ext cx="4449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Q1 : Hot chicken</a:t>
            </a:r>
          </a:p>
          <a:p>
            <a:r>
              <a:rPr lang="en-US" altLang="ko-KR" sz="4000" b="1" dirty="0"/>
              <a:t>Q2 : Boiling chicken</a:t>
            </a:r>
            <a:endParaRPr lang="ko-KR" altLang="en-US" sz="4000" b="1" dirty="0"/>
          </a:p>
        </p:txBody>
      </p:sp>
      <p:pic>
        <p:nvPicPr>
          <p:cNvPr id="33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49BCD691-7BA9-4B6C-A78B-E15EA333C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5783" y="1969454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AB3D25F3-CC80-428D-8303-02EF49CF8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715" y="2079925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629B4A98-6EF5-470E-97C2-F03AE7B60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647" y="2190396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2221F7C9-AFEE-4C4F-9E74-88902A336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8047" y="2342796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91C3F11A-027C-4567-8845-A39D39EDC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447" y="2495196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1DAC3C88-DFD2-4F72-8B16-B83FF7B62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2847" y="2647596"/>
            <a:ext cx="2112395" cy="26404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18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>
            <a:extLst>
              <a:ext uri="{FF2B5EF4-FFF2-40B4-BE49-F238E27FC236}">
                <a16:creationId xmlns:a16="http://schemas.microsoft.com/office/drawing/2014/main" id="{BDBBEB7B-2A02-4494-984B-D7B51459B8B7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822168-54A6-45AF-8AAA-65C2C8A35BA8}"/>
              </a:ext>
            </a:extLst>
          </p:cNvPr>
          <p:cNvSpPr txBox="1"/>
          <p:nvPr/>
        </p:nvSpPr>
        <p:spPr>
          <a:xfrm>
            <a:off x="8020930" y="2023973"/>
            <a:ext cx="2015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D1 </a:t>
            </a:r>
          </a:p>
          <a:p>
            <a:r>
              <a:rPr lang="ko-KR" altLang="en-US" sz="3000" b="1" dirty="0"/>
              <a:t>삼계탕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52C38A79-A7B2-4A2B-A479-E5E725F76CB0}"/>
              </a:ext>
            </a:extLst>
          </p:cNvPr>
          <p:cNvSpPr/>
          <p:nvPr/>
        </p:nvSpPr>
        <p:spPr>
          <a:xfrm>
            <a:off x="4279227" y="2041336"/>
            <a:ext cx="1351581" cy="64894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E9AFD3-8005-4B08-BD6A-7D62D388B805}"/>
              </a:ext>
            </a:extLst>
          </p:cNvPr>
          <p:cNvSpPr txBox="1"/>
          <p:nvPr/>
        </p:nvSpPr>
        <p:spPr>
          <a:xfrm>
            <a:off x="946482" y="1849470"/>
            <a:ext cx="32921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Q1 : Hot chicken</a:t>
            </a:r>
          </a:p>
          <a:p>
            <a:r>
              <a:rPr lang="en-US" altLang="ko-KR" sz="3000" b="1" dirty="0"/>
              <a:t>Q2 : Boiling chicken</a:t>
            </a:r>
            <a:endParaRPr lang="ko-KR" altLang="en-US" sz="3000" b="1" dirty="0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54856FC9-81BB-4D64-AD00-713BD20EB105}"/>
              </a:ext>
            </a:extLst>
          </p:cNvPr>
          <p:cNvSpPr/>
          <p:nvPr/>
        </p:nvSpPr>
        <p:spPr>
          <a:xfrm>
            <a:off x="4595784" y="2610916"/>
            <a:ext cx="596702" cy="168349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A82D85-49D2-4688-A9E3-77333EAFAA4B}"/>
              </a:ext>
            </a:extLst>
          </p:cNvPr>
          <p:cNvSpPr txBox="1"/>
          <p:nvPr/>
        </p:nvSpPr>
        <p:spPr>
          <a:xfrm>
            <a:off x="3125129" y="4586512"/>
            <a:ext cx="3659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OOV Word </a:t>
            </a:r>
          </a:p>
          <a:p>
            <a:r>
              <a:rPr lang="en-US" altLang="ko-KR" sz="4000" b="1" dirty="0"/>
              <a:t>Second Problem</a:t>
            </a:r>
            <a:endParaRPr lang="ko-KR" altLang="en-US" sz="4000" b="1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45D93703-AB41-41E8-850D-CD4582282C43}"/>
              </a:ext>
            </a:extLst>
          </p:cNvPr>
          <p:cNvSpPr/>
          <p:nvPr/>
        </p:nvSpPr>
        <p:spPr>
          <a:xfrm>
            <a:off x="7060527" y="4923759"/>
            <a:ext cx="1351581" cy="64894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1CF7AC-780D-4013-9B35-DEE9CF0B2C73}"/>
              </a:ext>
            </a:extLst>
          </p:cNvPr>
          <p:cNvSpPr txBox="1"/>
          <p:nvPr/>
        </p:nvSpPr>
        <p:spPr>
          <a:xfrm>
            <a:off x="8905600" y="4923759"/>
            <a:ext cx="23429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Use </a:t>
            </a:r>
            <a:r>
              <a:rPr lang="en-US" altLang="ko-KR" sz="4000" b="1" dirty="0">
                <a:solidFill>
                  <a:srgbClr val="FF0000"/>
                </a:solidFill>
              </a:rPr>
              <a:t>LSA!!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pic>
        <p:nvPicPr>
          <p:cNvPr id="24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40F7ED1C-A39E-402F-BCD3-C4B3DADB4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441" y="1285298"/>
            <a:ext cx="1858926" cy="232365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4B73ECE-29EE-444F-B51B-0DED90C56E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073" y="974404"/>
            <a:ext cx="2649238" cy="843707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C7DFBA8-D885-476A-9B65-7B82E96E1B3E}"/>
              </a:ext>
            </a:extLst>
          </p:cNvPr>
          <p:cNvCxnSpPr>
            <a:cxnSpLocks/>
          </p:cNvCxnSpPr>
          <p:nvPr/>
        </p:nvCxnSpPr>
        <p:spPr>
          <a:xfrm>
            <a:off x="10080407" y="1818111"/>
            <a:ext cx="0" cy="525264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370FA3A-2D33-4BF1-86AA-801D97A8622F}"/>
              </a:ext>
            </a:extLst>
          </p:cNvPr>
          <p:cNvSpPr txBox="1"/>
          <p:nvPr/>
        </p:nvSpPr>
        <p:spPr>
          <a:xfrm>
            <a:off x="9643448" y="2347297"/>
            <a:ext cx="2749643" cy="707886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1"/>
                </a:solidFill>
              </a:rPr>
              <a:t>Smoothing!</a:t>
            </a:r>
            <a:endParaRPr lang="ko-KR" altLang="en-US" sz="4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84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>
            <a:extLst>
              <a:ext uri="{FF2B5EF4-FFF2-40B4-BE49-F238E27FC236}">
                <a16:creationId xmlns:a16="http://schemas.microsoft.com/office/drawing/2014/main" id="{BDBBEB7B-2A02-4494-984B-D7B51459B8B7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04A919D-6D65-411D-8DAD-39CE5F507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8" y="1452363"/>
            <a:ext cx="5614243" cy="178734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AD756AE-0114-4599-9C57-9002F8A90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29" y="3380014"/>
            <a:ext cx="5524500" cy="30575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21187DD-E0FB-4282-B7F9-30733627F550}"/>
              </a:ext>
            </a:extLst>
          </p:cNvPr>
          <p:cNvSpPr txBox="1"/>
          <p:nvPr/>
        </p:nvSpPr>
        <p:spPr>
          <a:xfrm>
            <a:off x="6677810" y="1888836"/>
            <a:ext cx="483383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altLang="ko-KR" sz="3000" b="1" dirty="0"/>
              <a:t>Use Dirichlet Smoothing for normalization</a:t>
            </a:r>
          </a:p>
          <a:p>
            <a:pPr marL="457200" indent="-457200">
              <a:buFontTx/>
              <a:buChar char="-"/>
            </a:pPr>
            <a:endParaRPr lang="en-US" altLang="ko-KR" sz="3000" b="1" dirty="0"/>
          </a:p>
          <a:p>
            <a:pPr marL="457200" indent="-457200">
              <a:buFontTx/>
              <a:buChar char="-"/>
            </a:pPr>
            <a:r>
              <a:rPr lang="en-US" altLang="ko-KR" sz="3000" b="1" dirty="0"/>
              <a:t>Add weight for important words like </a:t>
            </a:r>
            <a:r>
              <a:rPr lang="en-US" altLang="ko-KR" sz="3000" b="1" dirty="0" err="1"/>
              <a:t>tf.idf</a:t>
            </a:r>
            <a:endParaRPr lang="en-US" altLang="ko-KR" sz="3000" b="1" dirty="0"/>
          </a:p>
          <a:p>
            <a:pPr marL="457200" indent="-457200">
              <a:buFontTx/>
              <a:buChar char="-"/>
            </a:pPr>
            <a:endParaRPr lang="en-US" altLang="ko-KR" sz="3000" b="1" dirty="0"/>
          </a:p>
          <a:p>
            <a:pPr marL="457200" indent="-457200">
              <a:buFontTx/>
              <a:buChar char="-"/>
            </a:pPr>
            <a:r>
              <a:rPr lang="en-US" altLang="ko-KR" sz="3000" b="1" dirty="0"/>
              <a:t>Evaluate precision with MAP</a:t>
            </a:r>
          </a:p>
          <a:p>
            <a:endParaRPr lang="en-US" altLang="ko-KR" sz="30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B9002CE-C83D-4E4A-AE90-F5B6832B8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4632" y="1009893"/>
            <a:ext cx="2181225" cy="609600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0B544C5-37F9-410D-9905-A924DC973D63}"/>
              </a:ext>
            </a:extLst>
          </p:cNvPr>
          <p:cNvCxnSpPr>
            <a:cxnSpLocks/>
          </p:cNvCxnSpPr>
          <p:nvPr/>
        </p:nvCxnSpPr>
        <p:spPr>
          <a:xfrm flipV="1">
            <a:off x="9505244" y="1649814"/>
            <a:ext cx="0" cy="390433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13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/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2A31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03</a:t>
              </a:r>
              <a:endParaRPr lang="zh-CN" altLang="en-US" sz="106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5277362" y="2642105"/>
            <a:ext cx="4164729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>
                <a:solidFill>
                  <a:srgbClr val="2A313F"/>
                </a:solidFill>
                <a:ea typeface="微软雅黑" panose="020B0503020204020204" charset="-122"/>
                <a:cs typeface="+mn-ea"/>
                <a:sym typeface="+mn-lt"/>
              </a:rPr>
              <a:t>Schedule</a:t>
            </a:r>
            <a:endParaRPr lang="zh-CN" altLang="en-US" sz="6000" b="1" dirty="0">
              <a:solidFill>
                <a:srgbClr val="2A313F"/>
              </a:solidFill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7038610" y="3523000"/>
            <a:ext cx="2346390" cy="29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endParaRPr lang="zh-CN" altLang="en-US" sz="1325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72FB39-00BF-43EF-8796-17E70B7F1290}"/>
              </a:ext>
            </a:extLst>
          </p:cNvPr>
          <p:cNvSpPr txBox="1"/>
          <p:nvPr/>
        </p:nvSpPr>
        <p:spPr>
          <a:xfrm>
            <a:off x="5277362" y="3551232"/>
            <a:ext cx="2346390" cy="29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en-US" altLang="zh-CN" sz="1325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Schedule</a:t>
            </a:r>
            <a:endParaRPr lang="zh-CN" altLang="en-US" sz="1325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4231794"/>
      </p:ext>
    </p:extLst>
  </p:cSld>
  <p:clrMapOvr>
    <a:masterClrMapping/>
  </p:clrMapOvr>
  <p:transition spd="slow" advClick="0" advTm="5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327B0474-B36A-44B9-A4D5-21A04EF107BB}"/>
              </a:ext>
            </a:extLst>
          </p:cNvPr>
          <p:cNvSpPr txBox="1"/>
          <p:nvPr/>
        </p:nvSpPr>
        <p:spPr>
          <a:xfrm>
            <a:off x="1294343" y="-93637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Schedule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6" name="千图PPT彼岸天：ID 8661124库_组合 1">
            <a:extLst>
              <a:ext uri="{FF2B5EF4-FFF2-40B4-BE49-F238E27FC236}">
                <a16:creationId xmlns:a16="http://schemas.microsoft.com/office/drawing/2014/main" id="{D28D607D-9EFC-4E4A-8D1A-3F9BC3A0F83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37760" y="1894392"/>
            <a:ext cx="2506854" cy="1161174"/>
            <a:chOff x="772446" y="2367921"/>
            <a:chExt cx="2506854" cy="1161174"/>
          </a:xfrm>
        </p:grpSpPr>
        <p:sp>
          <p:nvSpPr>
            <p:cNvPr id="57" name="Freeform: Shape 5">
              <a:extLst>
                <a:ext uri="{FF2B5EF4-FFF2-40B4-BE49-F238E27FC236}">
                  <a16:creationId xmlns:a16="http://schemas.microsoft.com/office/drawing/2014/main" id="{2DFB1979-47F4-44EA-AD14-FE0AD91DFFB1}"/>
                </a:ext>
              </a:extLst>
            </p:cNvPr>
            <p:cNvSpPr/>
            <p:nvPr/>
          </p:nvSpPr>
          <p:spPr>
            <a:xfrm>
              <a:off x="772446" y="2367921"/>
              <a:ext cx="2506854" cy="1161174"/>
            </a:xfrm>
            <a:custGeom>
              <a:avLst/>
              <a:gdLst>
                <a:gd name="connsiteX0" fmla="*/ 0 w 1674206"/>
                <a:gd name="connsiteY0" fmla="*/ 0 h 775493"/>
                <a:gd name="connsiteX1" fmla="*/ 1240155 w 1674206"/>
                <a:gd name="connsiteY1" fmla="*/ 0 h 775493"/>
                <a:gd name="connsiteX2" fmla="*/ 1674206 w 1674206"/>
                <a:gd name="connsiteY2" fmla="*/ 387747 h 775493"/>
                <a:gd name="connsiteX3" fmla="*/ 1240155 w 1674206"/>
                <a:gd name="connsiteY3" fmla="*/ 775493 h 775493"/>
                <a:gd name="connsiteX4" fmla="*/ 0 w 1674206"/>
                <a:gd name="connsiteY4" fmla="*/ 775493 h 775493"/>
                <a:gd name="connsiteX5" fmla="*/ 434051 w 1674206"/>
                <a:gd name="connsiteY5" fmla="*/ 387747 h 7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06" h="775493">
                  <a:moveTo>
                    <a:pt x="0" y="0"/>
                  </a:moveTo>
                  <a:lnTo>
                    <a:pt x="1240155" y="0"/>
                  </a:lnTo>
                  <a:lnTo>
                    <a:pt x="1674206" y="387747"/>
                  </a:lnTo>
                  <a:lnTo>
                    <a:pt x="1240155" y="775493"/>
                  </a:lnTo>
                  <a:lnTo>
                    <a:pt x="0" y="775493"/>
                  </a:lnTo>
                  <a:lnTo>
                    <a:pt x="434051" y="387747"/>
                  </a:lnTo>
                  <a:close/>
                </a:path>
              </a:pathLst>
            </a:custGeom>
            <a:solidFill>
              <a:srgbClr val="D4B07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tIns="0" rIns="25200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3600" b="1" dirty="0">
                  <a:solidFill>
                    <a:srgbClr val="FFFFFF"/>
                  </a:solidFill>
                </a:rPr>
                <a:t>WEEK 1</a:t>
              </a:r>
              <a:endParaRPr lang="zh-CN" altLang="en-US" sz="3600" b="1" dirty="0">
                <a:solidFill>
                  <a:srgbClr val="FFFFFF"/>
                </a:solidFill>
              </a:endParaRPr>
            </a:p>
          </p:txBody>
        </p:sp>
        <p:sp>
          <p:nvSpPr>
            <p:cNvPr id="58" name="Oval 6">
              <a:extLst>
                <a:ext uri="{FF2B5EF4-FFF2-40B4-BE49-F238E27FC236}">
                  <a16:creationId xmlns:a16="http://schemas.microsoft.com/office/drawing/2014/main" id="{03FE14F9-41D6-403C-BA2A-D16ECD9B1234}"/>
                </a:ext>
              </a:extLst>
            </p:cNvPr>
            <p:cNvSpPr/>
            <p:nvPr/>
          </p:nvSpPr>
          <p:spPr>
            <a:xfrm>
              <a:off x="778770" y="2582953"/>
              <a:ext cx="682491" cy="684894"/>
            </a:xfrm>
            <a:prstGeom prst="ellipse">
              <a:avLst/>
            </a:prstGeom>
            <a:solidFill>
              <a:srgbClr val="D4B07B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b="1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65" name="千图PPT彼岸天：ID 8661124库_组合 4">
            <a:extLst>
              <a:ext uri="{FF2B5EF4-FFF2-40B4-BE49-F238E27FC236}">
                <a16:creationId xmlns:a16="http://schemas.microsoft.com/office/drawing/2014/main" id="{5E95CF15-20E2-4068-B120-DF11058C77C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527399" y="1894392"/>
            <a:ext cx="2529966" cy="1161174"/>
            <a:chOff x="3462085" y="2367921"/>
            <a:chExt cx="2529966" cy="1161174"/>
          </a:xfrm>
        </p:grpSpPr>
        <p:sp>
          <p:nvSpPr>
            <p:cNvPr id="69" name="Freeform: Shape 7">
              <a:extLst>
                <a:ext uri="{FF2B5EF4-FFF2-40B4-BE49-F238E27FC236}">
                  <a16:creationId xmlns:a16="http://schemas.microsoft.com/office/drawing/2014/main" id="{FEB9FA85-568B-42E2-A45B-0AB60C21A8BB}"/>
                </a:ext>
              </a:extLst>
            </p:cNvPr>
            <p:cNvSpPr/>
            <p:nvPr/>
          </p:nvSpPr>
          <p:spPr>
            <a:xfrm>
              <a:off x="3487202" y="2367921"/>
              <a:ext cx="2504849" cy="1161174"/>
            </a:xfrm>
            <a:custGeom>
              <a:avLst/>
              <a:gdLst>
                <a:gd name="connsiteX0" fmla="*/ 0 w 1674206"/>
                <a:gd name="connsiteY0" fmla="*/ 0 h 775493"/>
                <a:gd name="connsiteX1" fmla="*/ 1240155 w 1674206"/>
                <a:gd name="connsiteY1" fmla="*/ 0 h 775493"/>
                <a:gd name="connsiteX2" fmla="*/ 1674206 w 1674206"/>
                <a:gd name="connsiteY2" fmla="*/ 387747 h 775493"/>
                <a:gd name="connsiteX3" fmla="*/ 1240155 w 1674206"/>
                <a:gd name="connsiteY3" fmla="*/ 775493 h 775493"/>
                <a:gd name="connsiteX4" fmla="*/ 0 w 1674206"/>
                <a:gd name="connsiteY4" fmla="*/ 775493 h 775493"/>
                <a:gd name="connsiteX5" fmla="*/ 434051 w 1674206"/>
                <a:gd name="connsiteY5" fmla="*/ 387747 h 7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06" h="775493">
                  <a:moveTo>
                    <a:pt x="0" y="0"/>
                  </a:moveTo>
                  <a:lnTo>
                    <a:pt x="1240155" y="0"/>
                  </a:lnTo>
                  <a:lnTo>
                    <a:pt x="1674206" y="387747"/>
                  </a:lnTo>
                  <a:lnTo>
                    <a:pt x="1240155" y="775493"/>
                  </a:lnTo>
                  <a:lnTo>
                    <a:pt x="0" y="775493"/>
                  </a:lnTo>
                  <a:lnTo>
                    <a:pt x="434051" y="387747"/>
                  </a:lnTo>
                  <a:close/>
                </a:path>
              </a:pathLst>
            </a:custGeom>
            <a:solidFill>
              <a:srgbClr val="84523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tIns="0" rIns="25200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3600" b="1" dirty="0">
                  <a:solidFill>
                    <a:srgbClr val="FFFFFF"/>
                  </a:solidFill>
                </a:rPr>
                <a:t>WEEK 2</a:t>
              </a:r>
              <a:endParaRPr lang="zh-CN" altLang="en-US" sz="3600" b="1" dirty="0">
                <a:solidFill>
                  <a:srgbClr val="FFFFFF"/>
                </a:solidFill>
              </a:endParaRPr>
            </a:p>
          </p:txBody>
        </p:sp>
        <p:sp>
          <p:nvSpPr>
            <p:cNvPr id="71" name="Oval 8">
              <a:extLst>
                <a:ext uri="{FF2B5EF4-FFF2-40B4-BE49-F238E27FC236}">
                  <a16:creationId xmlns:a16="http://schemas.microsoft.com/office/drawing/2014/main" id="{1771F41E-5D94-4764-A0B4-9C6D0170DF15}"/>
                </a:ext>
              </a:extLst>
            </p:cNvPr>
            <p:cNvSpPr/>
            <p:nvPr/>
          </p:nvSpPr>
          <p:spPr>
            <a:xfrm>
              <a:off x="3462085" y="2582953"/>
              <a:ext cx="682491" cy="684894"/>
            </a:xfrm>
            <a:prstGeom prst="ellipse">
              <a:avLst/>
            </a:prstGeom>
            <a:solidFill>
              <a:srgbClr val="845237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b="1">
                  <a:solidFill>
                    <a:schemeClr val="bg1"/>
                  </a:solidFill>
                </a:rPr>
                <a:t>02</a:t>
              </a:r>
            </a:p>
          </p:txBody>
        </p:sp>
      </p:grpSp>
      <p:grpSp>
        <p:nvGrpSpPr>
          <p:cNvPr id="72" name="千图PPT彼岸天：ID 8661124库_组合 14">
            <a:extLst>
              <a:ext uri="{FF2B5EF4-FFF2-40B4-BE49-F238E27FC236}">
                <a16:creationId xmlns:a16="http://schemas.microsoft.com/office/drawing/2014/main" id="{2203E041-3DFF-45DC-B810-76668F36A50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240150" y="1894392"/>
            <a:ext cx="2529965" cy="1161174"/>
            <a:chOff x="6174836" y="2367921"/>
            <a:chExt cx="2529965" cy="1161174"/>
          </a:xfrm>
        </p:grpSpPr>
        <p:sp>
          <p:nvSpPr>
            <p:cNvPr id="73" name="Freeform: Shape 9">
              <a:extLst>
                <a:ext uri="{FF2B5EF4-FFF2-40B4-BE49-F238E27FC236}">
                  <a16:creationId xmlns:a16="http://schemas.microsoft.com/office/drawing/2014/main" id="{184E23FA-C012-4741-9FA7-758E9A76D250}"/>
                </a:ext>
              </a:extLst>
            </p:cNvPr>
            <p:cNvSpPr/>
            <p:nvPr/>
          </p:nvSpPr>
          <p:spPr>
            <a:xfrm>
              <a:off x="6199953" y="2367921"/>
              <a:ext cx="2504848" cy="1161174"/>
            </a:xfrm>
            <a:custGeom>
              <a:avLst/>
              <a:gdLst>
                <a:gd name="connsiteX0" fmla="*/ 0 w 1674206"/>
                <a:gd name="connsiteY0" fmla="*/ 0 h 775493"/>
                <a:gd name="connsiteX1" fmla="*/ 1240155 w 1674206"/>
                <a:gd name="connsiteY1" fmla="*/ 0 h 775493"/>
                <a:gd name="connsiteX2" fmla="*/ 1674206 w 1674206"/>
                <a:gd name="connsiteY2" fmla="*/ 387747 h 775493"/>
                <a:gd name="connsiteX3" fmla="*/ 1240155 w 1674206"/>
                <a:gd name="connsiteY3" fmla="*/ 775493 h 775493"/>
                <a:gd name="connsiteX4" fmla="*/ 0 w 1674206"/>
                <a:gd name="connsiteY4" fmla="*/ 775493 h 775493"/>
                <a:gd name="connsiteX5" fmla="*/ 434051 w 1674206"/>
                <a:gd name="connsiteY5" fmla="*/ 387747 h 7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06" h="775493">
                  <a:moveTo>
                    <a:pt x="0" y="0"/>
                  </a:moveTo>
                  <a:lnTo>
                    <a:pt x="1240155" y="0"/>
                  </a:lnTo>
                  <a:lnTo>
                    <a:pt x="1674206" y="387747"/>
                  </a:lnTo>
                  <a:lnTo>
                    <a:pt x="1240155" y="775493"/>
                  </a:lnTo>
                  <a:lnTo>
                    <a:pt x="0" y="775493"/>
                  </a:lnTo>
                  <a:lnTo>
                    <a:pt x="434051" y="387747"/>
                  </a:lnTo>
                  <a:close/>
                </a:path>
              </a:pathLst>
            </a:custGeom>
            <a:solidFill>
              <a:srgbClr val="D4B07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tIns="0" rIns="25200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3600" b="1" dirty="0">
                  <a:solidFill>
                    <a:srgbClr val="FFFFFF"/>
                  </a:solidFill>
                </a:rPr>
                <a:t>WEEK 3</a:t>
              </a:r>
              <a:endParaRPr lang="zh-CN" altLang="en-US" sz="3600" b="1" dirty="0">
                <a:solidFill>
                  <a:srgbClr val="FFFFFF"/>
                </a:solidFill>
              </a:endParaRPr>
            </a:p>
          </p:txBody>
        </p:sp>
        <p:sp>
          <p:nvSpPr>
            <p:cNvPr id="74" name="Oval 10">
              <a:extLst>
                <a:ext uri="{FF2B5EF4-FFF2-40B4-BE49-F238E27FC236}">
                  <a16:creationId xmlns:a16="http://schemas.microsoft.com/office/drawing/2014/main" id="{1BBE22E3-F365-4725-AE38-86E2A867CECF}"/>
                </a:ext>
              </a:extLst>
            </p:cNvPr>
            <p:cNvSpPr/>
            <p:nvPr/>
          </p:nvSpPr>
          <p:spPr>
            <a:xfrm>
              <a:off x="6174836" y="2582953"/>
              <a:ext cx="682491" cy="684894"/>
            </a:xfrm>
            <a:prstGeom prst="ellipse">
              <a:avLst/>
            </a:prstGeom>
            <a:solidFill>
              <a:srgbClr val="D4B07B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b="1">
                  <a:solidFill>
                    <a:schemeClr val="bg1"/>
                  </a:solidFill>
                </a:rPr>
                <a:t>03</a:t>
              </a:r>
            </a:p>
          </p:txBody>
        </p:sp>
      </p:grpSp>
      <p:grpSp>
        <p:nvGrpSpPr>
          <p:cNvPr id="75" name="千图PPT彼岸天：ID 8661124库_组合 18">
            <a:extLst>
              <a:ext uri="{FF2B5EF4-FFF2-40B4-BE49-F238E27FC236}">
                <a16:creationId xmlns:a16="http://schemas.microsoft.com/office/drawing/2014/main" id="{2F418B1F-37BC-426D-A115-9BC581AECDB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978015" y="1894392"/>
            <a:ext cx="2506854" cy="1161174"/>
            <a:chOff x="8912701" y="2367921"/>
            <a:chExt cx="2506854" cy="1161174"/>
          </a:xfrm>
        </p:grpSpPr>
        <p:sp>
          <p:nvSpPr>
            <p:cNvPr id="76" name="Freeform: Shape 11">
              <a:extLst>
                <a:ext uri="{FF2B5EF4-FFF2-40B4-BE49-F238E27FC236}">
                  <a16:creationId xmlns:a16="http://schemas.microsoft.com/office/drawing/2014/main" id="{BE36E4F7-6547-4E17-BFC6-9EB46D39A794}"/>
                </a:ext>
              </a:extLst>
            </p:cNvPr>
            <p:cNvSpPr/>
            <p:nvPr/>
          </p:nvSpPr>
          <p:spPr>
            <a:xfrm>
              <a:off x="8912701" y="2367921"/>
              <a:ext cx="2506854" cy="1161174"/>
            </a:xfrm>
            <a:custGeom>
              <a:avLst/>
              <a:gdLst>
                <a:gd name="connsiteX0" fmla="*/ 0 w 1674206"/>
                <a:gd name="connsiteY0" fmla="*/ 0 h 775493"/>
                <a:gd name="connsiteX1" fmla="*/ 1240155 w 1674206"/>
                <a:gd name="connsiteY1" fmla="*/ 0 h 775493"/>
                <a:gd name="connsiteX2" fmla="*/ 1674206 w 1674206"/>
                <a:gd name="connsiteY2" fmla="*/ 387747 h 775493"/>
                <a:gd name="connsiteX3" fmla="*/ 1240155 w 1674206"/>
                <a:gd name="connsiteY3" fmla="*/ 775493 h 775493"/>
                <a:gd name="connsiteX4" fmla="*/ 0 w 1674206"/>
                <a:gd name="connsiteY4" fmla="*/ 775493 h 775493"/>
                <a:gd name="connsiteX5" fmla="*/ 434051 w 1674206"/>
                <a:gd name="connsiteY5" fmla="*/ 387747 h 7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06" h="775493">
                  <a:moveTo>
                    <a:pt x="0" y="0"/>
                  </a:moveTo>
                  <a:lnTo>
                    <a:pt x="1240155" y="0"/>
                  </a:lnTo>
                  <a:lnTo>
                    <a:pt x="1674206" y="387747"/>
                  </a:lnTo>
                  <a:lnTo>
                    <a:pt x="1240155" y="775493"/>
                  </a:lnTo>
                  <a:lnTo>
                    <a:pt x="0" y="775493"/>
                  </a:lnTo>
                  <a:lnTo>
                    <a:pt x="434051" y="387747"/>
                  </a:lnTo>
                  <a:close/>
                </a:path>
              </a:pathLst>
            </a:custGeom>
            <a:solidFill>
              <a:srgbClr val="84523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tIns="0" rIns="25200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3600" b="1" dirty="0">
                  <a:solidFill>
                    <a:srgbClr val="FFFFFF"/>
                  </a:solidFill>
                </a:rPr>
                <a:t> WEEK 4</a:t>
              </a:r>
              <a:endParaRPr lang="zh-CN" altLang="en-US" sz="3600" b="1" dirty="0">
                <a:solidFill>
                  <a:srgbClr val="FFFFFF"/>
                </a:solidFill>
              </a:endParaRPr>
            </a:p>
          </p:txBody>
        </p:sp>
        <p:sp>
          <p:nvSpPr>
            <p:cNvPr id="77" name="Oval 12">
              <a:extLst>
                <a:ext uri="{FF2B5EF4-FFF2-40B4-BE49-F238E27FC236}">
                  <a16:creationId xmlns:a16="http://schemas.microsoft.com/office/drawing/2014/main" id="{0A260679-681A-4EFC-8E42-7755E9B65885}"/>
                </a:ext>
              </a:extLst>
            </p:cNvPr>
            <p:cNvSpPr/>
            <p:nvPr/>
          </p:nvSpPr>
          <p:spPr>
            <a:xfrm>
              <a:off x="8912701" y="2606061"/>
              <a:ext cx="684894" cy="684894"/>
            </a:xfrm>
            <a:prstGeom prst="ellipse">
              <a:avLst/>
            </a:prstGeom>
            <a:solidFill>
              <a:srgbClr val="845237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b="1">
                  <a:solidFill>
                    <a:schemeClr val="bg1"/>
                  </a:solidFill>
                </a:rPr>
                <a:t>04</a:t>
              </a:r>
            </a:p>
          </p:txBody>
        </p:sp>
      </p:grpSp>
      <p:grpSp>
        <p:nvGrpSpPr>
          <p:cNvPr id="78" name="千图PPT彼岸天：ID 8661124库_组合 20">
            <a:extLst>
              <a:ext uri="{FF2B5EF4-FFF2-40B4-BE49-F238E27FC236}">
                <a16:creationId xmlns:a16="http://schemas.microsoft.com/office/drawing/2014/main" id="{9AEB3B59-AA76-4E5E-BCFE-C8ABB2BC3318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81212" y="3894034"/>
            <a:ext cx="2559633" cy="1794773"/>
            <a:chOff x="715898" y="4321864"/>
            <a:chExt cx="2559633" cy="1794773"/>
          </a:xfrm>
        </p:grpSpPr>
        <p:sp>
          <p:nvSpPr>
            <p:cNvPr id="79" name="TextBox 13">
              <a:extLst>
                <a:ext uri="{FF2B5EF4-FFF2-40B4-BE49-F238E27FC236}">
                  <a16:creationId xmlns:a16="http://schemas.microsoft.com/office/drawing/2014/main" id="{A45398B8-8333-485D-AA5F-9322EDD4A3A7}"/>
                </a:ext>
              </a:extLst>
            </p:cNvPr>
            <p:cNvSpPr txBox="1"/>
            <p:nvPr/>
          </p:nvSpPr>
          <p:spPr>
            <a:xfrm>
              <a:off x="715898" y="4321864"/>
              <a:ext cx="2559633" cy="24479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/>
              <a:r>
                <a:rPr lang="en-US" altLang="zh-CN" sz="2500" b="1" dirty="0">
                  <a:solidFill>
                    <a:srgbClr val="D4B07B"/>
                  </a:solidFill>
                </a:rPr>
                <a:t>WEEK 1</a:t>
              </a:r>
              <a:endParaRPr lang="zh-CN" altLang="en-US" sz="2500" b="1" dirty="0">
                <a:solidFill>
                  <a:srgbClr val="D4B07B"/>
                </a:solidFill>
              </a:endParaRPr>
            </a:p>
          </p:txBody>
        </p:sp>
        <p:sp>
          <p:nvSpPr>
            <p:cNvPr id="80" name="Rectangle 19">
              <a:extLst>
                <a:ext uri="{FF2B5EF4-FFF2-40B4-BE49-F238E27FC236}">
                  <a16:creationId xmlns:a16="http://schemas.microsoft.com/office/drawing/2014/main" id="{48694D63-6B5E-4DF4-961A-7203180ADD59}"/>
                </a:ext>
              </a:extLst>
            </p:cNvPr>
            <p:cNvSpPr/>
            <p:nvPr/>
          </p:nvSpPr>
          <p:spPr>
            <a:xfrm>
              <a:off x="715898" y="4921138"/>
              <a:ext cx="2559633" cy="1195499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Data Mining </a:t>
              </a:r>
              <a:endParaRPr lang="zh-CN" altLang="en-US" sz="2000" dirty="0"/>
            </a:p>
          </p:txBody>
        </p:sp>
      </p:grpSp>
      <p:grpSp>
        <p:nvGrpSpPr>
          <p:cNvPr id="81" name="千图PPT彼岸天：ID 8661124库_组合 21">
            <a:extLst>
              <a:ext uri="{FF2B5EF4-FFF2-40B4-BE49-F238E27FC236}">
                <a16:creationId xmlns:a16="http://schemas.microsoft.com/office/drawing/2014/main" id="{302C5448-6999-4723-81D1-7CF0A86882A1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3514323" y="3848335"/>
            <a:ext cx="2559633" cy="1794773"/>
            <a:chOff x="715898" y="4321864"/>
            <a:chExt cx="2559633" cy="1794773"/>
          </a:xfrm>
        </p:grpSpPr>
        <p:sp>
          <p:nvSpPr>
            <p:cNvPr id="82" name="TextBox 22">
              <a:extLst>
                <a:ext uri="{FF2B5EF4-FFF2-40B4-BE49-F238E27FC236}">
                  <a16:creationId xmlns:a16="http://schemas.microsoft.com/office/drawing/2014/main" id="{D2D5D848-D390-486F-8EFB-16E79FC9C798}"/>
                </a:ext>
              </a:extLst>
            </p:cNvPr>
            <p:cNvSpPr txBox="1"/>
            <p:nvPr/>
          </p:nvSpPr>
          <p:spPr>
            <a:xfrm>
              <a:off x="715898" y="4321864"/>
              <a:ext cx="2559633" cy="24479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/>
              <a:r>
                <a:rPr lang="en-US" altLang="zh-CN" sz="2500" b="1" dirty="0">
                  <a:solidFill>
                    <a:srgbClr val="845237"/>
                  </a:solidFill>
                </a:rPr>
                <a:t>WEEK 2</a:t>
              </a:r>
              <a:endParaRPr lang="zh-CN" altLang="en-US" sz="2500" b="1" dirty="0">
                <a:solidFill>
                  <a:srgbClr val="845237"/>
                </a:solidFill>
              </a:endParaRPr>
            </a:p>
          </p:txBody>
        </p:sp>
        <p:sp>
          <p:nvSpPr>
            <p:cNvPr id="83" name="Rectangle 23">
              <a:extLst>
                <a:ext uri="{FF2B5EF4-FFF2-40B4-BE49-F238E27FC236}">
                  <a16:creationId xmlns:a16="http://schemas.microsoft.com/office/drawing/2014/main" id="{B688AB5A-2228-419F-8D3C-A9006E44C45D}"/>
                </a:ext>
              </a:extLst>
            </p:cNvPr>
            <p:cNvSpPr/>
            <p:nvPr/>
          </p:nvSpPr>
          <p:spPr>
            <a:xfrm>
              <a:off x="715898" y="5002306"/>
              <a:ext cx="2559633" cy="1114331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Data Processing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Query Processing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(Machine Learning)</a:t>
              </a:r>
              <a:endParaRPr lang="zh-CN" altLang="en-US" sz="2000" dirty="0"/>
            </a:p>
          </p:txBody>
        </p:sp>
      </p:grpSp>
      <p:grpSp>
        <p:nvGrpSpPr>
          <p:cNvPr id="84" name="千图PPT彼岸天：ID 8661124库_组合 24">
            <a:extLst>
              <a:ext uri="{FF2B5EF4-FFF2-40B4-BE49-F238E27FC236}">
                <a16:creationId xmlns:a16="http://schemas.microsoft.com/office/drawing/2014/main" id="{1D8DA1F6-720E-4B29-9117-A8B2C7A6B61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6247434" y="3848335"/>
            <a:ext cx="2559633" cy="1794773"/>
            <a:chOff x="715898" y="4321864"/>
            <a:chExt cx="2559633" cy="1794773"/>
          </a:xfrm>
        </p:grpSpPr>
        <p:sp>
          <p:nvSpPr>
            <p:cNvPr id="85" name="TextBox 25">
              <a:extLst>
                <a:ext uri="{FF2B5EF4-FFF2-40B4-BE49-F238E27FC236}">
                  <a16:creationId xmlns:a16="http://schemas.microsoft.com/office/drawing/2014/main" id="{DEF8C604-4516-4589-ABA7-41431099DA22}"/>
                </a:ext>
              </a:extLst>
            </p:cNvPr>
            <p:cNvSpPr txBox="1"/>
            <p:nvPr/>
          </p:nvSpPr>
          <p:spPr>
            <a:xfrm>
              <a:off x="715898" y="4321864"/>
              <a:ext cx="2559633" cy="24479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/>
              <a:r>
                <a:rPr lang="en-US" altLang="zh-CN" sz="2500" b="1" dirty="0">
                  <a:solidFill>
                    <a:srgbClr val="D4B07B"/>
                  </a:solidFill>
                </a:rPr>
                <a:t>WEEK 3</a:t>
              </a:r>
              <a:endParaRPr lang="zh-CN" altLang="en-US" sz="2500" b="1" dirty="0">
                <a:solidFill>
                  <a:srgbClr val="D4B07B"/>
                </a:solidFill>
              </a:endParaRPr>
            </a:p>
          </p:txBody>
        </p:sp>
        <p:sp>
          <p:nvSpPr>
            <p:cNvPr id="86" name="Rectangle 26">
              <a:extLst>
                <a:ext uri="{FF2B5EF4-FFF2-40B4-BE49-F238E27FC236}">
                  <a16:creationId xmlns:a16="http://schemas.microsoft.com/office/drawing/2014/main" id="{BD4D2C4D-109F-4557-A0A1-FC56298E5D40}"/>
                </a:ext>
              </a:extLst>
            </p:cNvPr>
            <p:cNvSpPr/>
            <p:nvPr/>
          </p:nvSpPr>
          <p:spPr>
            <a:xfrm>
              <a:off x="715898" y="5002306"/>
              <a:ext cx="2559633" cy="1114331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IR system Modeling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&amp; Evaluation</a:t>
              </a:r>
            </a:p>
          </p:txBody>
        </p:sp>
      </p:grpSp>
      <p:grpSp>
        <p:nvGrpSpPr>
          <p:cNvPr id="87" name="千图PPT彼岸天：ID 8661124库_组合 27">
            <a:extLst>
              <a:ext uri="{FF2B5EF4-FFF2-40B4-BE49-F238E27FC236}">
                <a16:creationId xmlns:a16="http://schemas.microsoft.com/office/drawing/2014/main" id="{3A890ADD-F215-4A86-8EA1-56A6BF70C9CC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8980545" y="3848335"/>
            <a:ext cx="2559633" cy="1794773"/>
            <a:chOff x="715898" y="4321864"/>
            <a:chExt cx="2559633" cy="1794773"/>
          </a:xfrm>
        </p:grpSpPr>
        <p:sp>
          <p:nvSpPr>
            <p:cNvPr id="88" name="TextBox 28">
              <a:extLst>
                <a:ext uri="{FF2B5EF4-FFF2-40B4-BE49-F238E27FC236}">
                  <a16:creationId xmlns:a16="http://schemas.microsoft.com/office/drawing/2014/main" id="{82CF8089-BFFD-4C14-AA8A-F338FB99A9DF}"/>
                </a:ext>
              </a:extLst>
            </p:cNvPr>
            <p:cNvSpPr txBox="1"/>
            <p:nvPr/>
          </p:nvSpPr>
          <p:spPr>
            <a:xfrm>
              <a:off x="715898" y="4321864"/>
              <a:ext cx="2559633" cy="244795"/>
            </a:xfrm>
            <a:prstGeom prst="rect">
              <a:avLst/>
            </a:prstGeom>
            <a:noFill/>
          </p:spPr>
          <p:txBody>
            <a:bodyPr wrap="square" lIns="0" tIns="0" rIns="0" bIns="0">
              <a:noAutofit/>
            </a:bodyPr>
            <a:lstStyle/>
            <a:p>
              <a:pPr algn="ctr"/>
              <a:r>
                <a:rPr lang="en-US" altLang="zh-CN" sz="2500" b="1" dirty="0">
                  <a:solidFill>
                    <a:srgbClr val="845237"/>
                  </a:solidFill>
                </a:rPr>
                <a:t>WEEK 4</a:t>
              </a:r>
              <a:endParaRPr lang="zh-CN" altLang="en-US" sz="2500" b="1" dirty="0">
                <a:solidFill>
                  <a:srgbClr val="845237"/>
                </a:solidFill>
              </a:endParaRPr>
            </a:p>
          </p:txBody>
        </p:sp>
        <p:sp>
          <p:nvSpPr>
            <p:cNvPr id="89" name="Rectangle 29">
              <a:extLst>
                <a:ext uri="{FF2B5EF4-FFF2-40B4-BE49-F238E27FC236}">
                  <a16:creationId xmlns:a16="http://schemas.microsoft.com/office/drawing/2014/main" id="{CA915D1F-D845-4889-9981-30609FC3AFA3}"/>
                </a:ext>
              </a:extLst>
            </p:cNvPr>
            <p:cNvSpPr/>
            <p:nvPr/>
          </p:nvSpPr>
          <p:spPr>
            <a:xfrm>
              <a:off x="715898" y="5002306"/>
              <a:ext cx="2559633" cy="1114331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/>
                <a:t>Front Development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95989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730" cy="748073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74613"/>
            <a:ext cx="12190730" cy="7555351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674110" y="2268220"/>
            <a:ext cx="109677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</a:rPr>
              <a:t>Thank You.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65580" y="3590290"/>
            <a:ext cx="938339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0" i="0" dirty="0">
                <a:solidFill>
                  <a:schemeClr val="bg1"/>
                </a:solidFill>
                <a:effectLst/>
              </a:rPr>
              <a:t>This is the end of our presentation.</a:t>
            </a:r>
          </a:p>
          <a:p>
            <a:endParaRPr lang="en-US" altLang="zh-CN" b="0" i="0" dirty="0">
              <a:solidFill>
                <a:schemeClr val="bg1"/>
              </a:solidFill>
              <a:effectLst/>
            </a:endParaRPr>
          </a:p>
          <a:p>
            <a:endParaRPr lang="en-US" altLang="zh-CN" sz="1200" dirty="0">
              <a:solidFill>
                <a:schemeClr val="bg1"/>
              </a:solidFill>
              <a:latin typeface="Algerian" panose="04020705040A02060702" pitchFamily="82" charset="0"/>
            </a:endParaRPr>
          </a:p>
          <a:p>
            <a:endParaRPr lang="zh-CN" altLang="en-US" sz="12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</p:cSld>
  <p:clrMapOvr>
    <a:masterClrMapping/>
  </p:clrMapOvr>
  <p:transition spd="slow" advClick="0" advTm="5000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44848" y="2134926"/>
            <a:ext cx="4370397" cy="3016439"/>
          </a:xfrm>
          <a:prstGeom prst="rect">
            <a:avLst/>
          </a:prstGeom>
          <a:blipFill dpi="0" rotWithShape="1">
            <a:blip r:embed="rId7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97" tIns="43348" rIns="86697" bIns="43348" rtlCol="0" anchor="ctr"/>
          <a:lstStyle/>
          <a:p>
            <a:pPr algn="ctr"/>
            <a:endParaRPr lang="zh-CN" altLang="en-US" sz="1865" dirty="0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6" y="1706638"/>
            <a:ext cx="6177005" cy="3140357"/>
          </a:xfrm>
          <a:prstGeom prst="rect">
            <a:avLst/>
          </a:prstGeom>
          <a:solidFill>
            <a:srgbClr val="2A313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97" tIns="43348" rIns="86697" bIns="43348" rtlCol="0" anchor="ctr"/>
          <a:lstStyle/>
          <a:p>
            <a:pPr algn="ctr"/>
            <a:endParaRPr lang="zh-CN" altLang="en-US" sz="1865" dirty="0">
              <a:cs typeface="+mn-ea"/>
              <a:sym typeface="+mn-lt"/>
            </a:endParaRPr>
          </a:p>
        </p:txBody>
      </p:sp>
      <p:sp>
        <p:nvSpPr>
          <p:cNvPr id="5" name="MH_Others_2"/>
          <p:cNvSpPr txBox="1"/>
          <p:nvPr>
            <p:custDataLst>
              <p:tags r:id="rId1"/>
            </p:custDataLst>
          </p:nvPr>
        </p:nvSpPr>
        <p:spPr>
          <a:xfrm>
            <a:off x="356886" y="2597023"/>
            <a:ext cx="5939894" cy="123110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8000" b="1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MH_Entry_1"/>
          <p:cNvSpPr/>
          <p:nvPr>
            <p:custDataLst>
              <p:tags r:id="rId2"/>
            </p:custDataLst>
          </p:nvPr>
        </p:nvSpPr>
        <p:spPr>
          <a:xfrm>
            <a:off x="7354079" y="1638088"/>
            <a:ext cx="4211356" cy="67710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en-US" altLang="zh-CN" sz="4400" dirty="0">
                <a:solidFill>
                  <a:srgbClr val="404040"/>
                </a:solidFill>
                <a:cs typeface="+mn-ea"/>
                <a:sym typeface="+mn-lt"/>
              </a:rPr>
              <a:t>01 Introduction</a:t>
            </a:r>
            <a:endParaRPr lang="zh-CN" altLang="en-US" sz="4400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2544851" y="5477228"/>
            <a:ext cx="96468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H_Entry_1">
            <a:extLst>
              <a:ext uri="{FF2B5EF4-FFF2-40B4-BE49-F238E27FC236}">
                <a16:creationId xmlns:a16="http://schemas.microsoft.com/office/drawing/2014/main" id="{945B74FE-9484-4F6A-ACA8-F8086C949BE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354079" y="2804950"/>
            <a:ext cx="4211356" cy="67710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en-US" altLang="zh-CN" sz="4400" dirty="0">
                <a:solidFill>
                  <a:srgbClr val="404040"/>
                </a:solidFill>
                <a:cs typeface="+mn-ea"/>
                <a:sym typeface="+mn-lt"/>
              </a:rPr>
              <a:t>02 Progress </a:t>
            </a:r>
            <a:endParaRPr lang="zh-CN" altLang="en-US" sz="4400" dirty="0">
              <a:solidFill>
                <a:srgbClr val="404040"/>
              </a:solidFill>
              <a:cs typeface="+mn-ea"/>
              <a:sym typeface="+mn-lt"/>
            </a:endParaRPr>
          </a:p>
        </p:txBody>
      </p:sp>
      <p:sp>
        <p:nvSpPr>
          <p:cNvPr id="13" name="MH_Entry_1">
            <a:extLst>
              <a:ext uri="{FF2B5EF4-FFF2-40B4-BE49-F238E27FC236}">
                <a16:creationId xmlns:a16="http://schemas.microsoft.com/office/drawing/2014/main" id="{8531CD3D-A87E-4A1F-9293-8DAF5F45713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354079" y="3971812"/>
            <a:ext cx="4211356" cy="677108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en-US" altLang="zh-CN" sz="4400" dirty="0">
                <a:solidFill>
                  <a:srgbClr val="404040"/>
                </a:solidFill>
                <a:cs typeface="+mn-ea"/>
                <a:sym typeface="+mn-lt"/>
              </a:rPr>
              <a:t>03 Schedule</a:t>
            </a:r>
            <a:endParaRPr lang="zh-CN" altLang="en-US" sz="4400" dirty="0">
              <a:solidFill>
                <a:srgbClr val="404040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000">
        <p:fade/>
      </p:transition>
    </mc:Choice>
    <mc:Fallback xmlns=""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5" grpId="0"/>
      <p:bldP spid="6" grpId="0" bldLvl="0" animBg="1"/>
      <p:bldP spid="11" grpId="0" bldLvl="0" animBg="1"/>
      <p:bldP spid="13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/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2A31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01</a:t>
              </a:r>
              <a:endParaRPr lang="zh-CN" altLang="en-US" sz="106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5277362" y="2642105"/>
            <a:ext cx="4164729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>
                <a:solidFill>
                  <a:srgbClr val="2A313F"/>
                </a:solidFill>
                <a:ea typeface="微软雅黑" panose="020B0503020204020204" charset="-122"/>
                <a:cs typeface="+mn-ea"/>
                <a:sym typeface="+mn-lt"/>
              </a:rPr>
              <a:t>Introduction</a:t>
            </a:r>
            <a:endParaRPr lang="zh-CN" altLang="en-US" sz="6000" b="1" dirty="0">
              <a:solidFill>
                <a:srgbClr val="2A313F"/>
              </a:solidFill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5161947" y="3523000"/>
            <a:ext cx="2346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Topic Motive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7038610" y="3523000"/>
            <a:ext cx="2346390" cy="296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endParaRPr lang="zh-CN" altLang="en-US" sz="1325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967847" y="3523000"/>
            <a:ext cx="2957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Problem Deduction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5000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>
            <a:extLst>
              <a:ext uri="{FF2B5EF4-FFF2-40B4-BE49-F238E27FC236}">
                <a16:creationId xmlns:a16="http://schemas.microsoft.com/office/drawing/2014/main" id="{327B0474-B36A-44B9-A4D5-21A04EF107BB}"/>
              </a:ext>
            </a:extLst>
          </p:cNvPr>
          <p:cNvSpPr txBox="1"/>
          <p:nvPr/>
        </p:nvSpPr>
        <p:spPr>
          <a:xfrm>
            <a:off x="1381701" y="-13538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Topic Motives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26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8598CDB2-3E9A-4931-A5FB-53EDF4E0D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69" y="1977851"/>
            <a:ext cx="2853853" cy="356731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圆角矩形 17">
            <a:extLst>
              <a:ext uri="{FF2B5EF4-FFF2-40B4-BE49-F238E27FC236}">
                <a16:creationId xmlns:a16="http://schemas.microsoft.com/office/drawing/2014/main" id="{64F7C730-16BB-4042-B1A4-72F49FA12756}"/>
              </a:ext>
            </a:extLst>
          </p:cNvPr>
          <p:cNvSpPr/>
          <p:nvPr/>
        </p:nvSpPr>
        <p:spPr>
          <a:xfrm>
            <a:off x="4651737" y="1861813"/>
            <a:ext cx="6719508" cy="1072494"/>
          </a:xfrm>
          <a:prstGeom prst="roundRect">
            <a:avLst/>
          </a:prstGeom>
          <a:solidFill>
            <a:srgbClr val="2A313F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/>
          </a:p>
        </p:txBody>
      </p:sp>
      <p:sp>
        <p:nvSpPr>
          <p:cNvPr id="12" name="圆角矩形 22">
            <a:extLst>
              <a:ext uri="{FF2B5EF4-FFF2-40B4-BE49-F238E27FC236}">
                <a16:creationId xmlns:a16="http://schemas.microsoft.com/office/drawing/2014/main" id="{1638F293-3539-49A7-B9B2-0B9593619AB9}"/>
              </a:ext>
            </a:extLst>
          </p:cNvPr>
          <p:cNvSpPr/>
          <p:nvPr/>
        </p:nvSpPr>
        <p:spPr>
          <a:xfrm>
            <a:off x="4651737" y="3015564"/>
            <a:ext cx="6719508" cy="1164364"/>
          </a:xfrm>
          <a:prstGeom prst="roundRect">
            <a:avLst/>
          </a:prstGeom>
          <a:solidFill>
            <a:srgbClr val="A27459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1" name="圆角矩形 17">
            <a:extLst>
              <a:ext uri="{FF2B5EF4-FFF2-40B4-BE49-F238E27FC236}">
                <a16:creationId xmlns:a16="http://schemas.microsoft.com/office/drawing/2014/main" id="{73230042-49D7-4960-A392-D004BA410C8D}"/>
              </a:ext>
            </a:extLst>
          </p:cNvPr>
          <p:cNvSpPr/>
          <p:nvPr/>
        </p:nvSpPr>
        <p:spPr>
          <a:xfrm>
            <a:off x="4651737" y="4261185"/>
            <a:ext cx="6719508" cy="1072494"/>
          </a:xfrm>
          <a:prstGeom prst="roundRect">
            <a:avLst/>
          </a:prstGeom>
          <a:solidFill>
            <a:srgbClr val="2A313F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2" name="文本框 6">
            <a:extLst>
              <a:ext uri="{FF2B5EF4-FFF2-40B4-BE49-F238E27FC236}">
                <a16:creationId xmlns:a16="http://schemas.microsoft.com/office/drawing/2014/main" id="{AEF705FB-97B2-4566-B402-65F8FADE07AE}"/>
              </a:ext>
            </a:extLst>
          </p:cNvPr>
          <p:cNvSpPr txBox="1"/>
          <p:nvPr/>
        </p:nvSpPr>
        <p:spPr>
          <a:xfrm>
            <a:off x="4773830" y="2024782"/>
            <a:ext cx="517396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Indexed by the name of the dishes.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24" name="文本框 6">
            <a:extLst>
              <a:ext uri="{FF2B5EF4-FFF2-40B4-BE49-F238E27FC236}">
                <a16:creationId xmlns:a16="http://schemas.microsoft.com/office/drawing/2014/main" id="{FC790F61-D094-4BDA-8D59-EF19CC95E416}"/>
              </a:ext>
            </a:extLst>
          </p:cNvPr>
          <p:cNvSpPr txBox="1"/>
          <p:nvPr/>
        </p:nvSpPr>
        <p:spPr>
          <a:xfrm>
            <a:off x="4773830" y="3270403"/>
            <a:ext cx="5173967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2.  Brief descriptions of the food.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25" name="文本框 6">
            <a:extLst>
              <a:ext uri="{FF2B5EF4-FFF2-40B4-BE49-F238E27FC236}">
                <a16:creationId xmlns:a16="http://schemas.microsoft.com/office/drawing/2014/main" id="{1C5C1AA6-DB76-4843-8708-84714DC81EAB}"/>
              </a:ext>
            </a:extLst>
          </p:cNvPr>
          <p:cNvSpPr txBox="1"/>
          <p:nvPr/>
        </p:nvSpPr>
        <p:spPr>
          <a:xfrm>
            <a:off x="4773830" y="4547620"/>
            <a:ext cx="4901039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3. Mainly focuses on instructions.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435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381701" y="5062311"/>
            <a:ext cx="9428597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Recipe books cannot understand natural language.</a:t>
            </a: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endParaRPr lang="en-US" altLang="zh-CN" sz="2000" dirty="0">
              <a:solidFill>
                <a:schemeClr val="bg2">
                  <a:lumMod val="1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 algn="l" fontAlgn="auto">
              <a:lnSpc>
                <a:spcPct val="150000"/>
              </a:lnSpc>
              <a:buAutoNum type="arabicPeriod"/>
            </a:pPr>
            <a:r>
              <a:rPr lang="en-US" altLang="zh-CN" sz="2000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Without knowing the name of the dish, user needs cannot be satisfied.</a:t>
            </a:r>
            <a:endParaRPr lang="zh-CN" altLang="en-US" sz="2000" dirty="0">
              <a:solidFill>
                <a:schemeClr val="bg2">
                  <a:lumMod val="1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6">
            <a:extLst>
              <a:ext uri="{FF2B5EF4-FFF2-40B4-BE49-F238E27FC236}">
                <a16:creationId xmlns:a16="http://schemas.microsoft.com/office/drawing/2014/main" id="{327B0474-B36A-44B9-A4D5-21A04EF107BB}"/>
              </a:ext>
            </a:extLst>
          </p:cNvPr>
          <p:cNvSpPr txBox="1"/>
          <p:nvPr/>
        </p:nvSpPr>
        <p:spPr>
          <a:xfrm>
            <a:off x="1497690" y="-144489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Problem Deduction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그래픽 3" descr="여성 프로필">
            <a:extLst>
              <a:ext uri="{FF2B5EF4-FFF2-40B4-BE49-F238E27FC236}">
                <a16:creationId xmlns:a16="http://schemas.microsoft.com/office/drawing/2014/main" id="{9081247F-D662-4A82-953B-9EE279926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815" y="2519339"/>
            <a:ext cx="2705441" cy="2705441"/>
          </a:xfrm>
          <a:prstGeom prst="rect">
            <a:avLst/>
          </a:prstGeom>
        </p:spPr>
      </p:pic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95055696-E8E7-4E0F-9541-A7F80352E958}"/>
              </a:ext>
            </a:extLst>
          </p:cNvPr>
          <p:cNvSpPr/>
          <p:nvPr/>
        </p:nvSpPr>
        <p:spPr>
          <a:xfrm>
            <a:off x="2903456" y="1046690"/>
            <a:ext cx="3192543" cy="2403546"/>
          </a:xfrm>
          <a:prstGeom prst="wedgeEllipseCallout">
            <a:avLst>
              <a:gd name="adj1" fmla="val -52619"/>
              <a:gd name="adj2" fmla="val 37795"/>
            </a:avLst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recipe bookì ëí ì´ë¯¸ì§ ê²ìê²°ê³¼">
            <a:extLst>
              <a:ext uri="{FF2B5EF4-FFF2-40B4-BE49-F238E27FC236}">
                <a16:creationId xmlns:a16="http://schemas.microsoft.com/office/drawing/2014/main" id="{B6827C26-205E-4237-B5F5-FF958D28D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2347" y="2317687"/>
            <a:ext cx="2062223" cy="257777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6">
            <a:extLst>
              <a:ext uri="{FF2B5EF4-FFF2-40B4-BE49-F238E27FC236}">
                <a16:creationId xmlns:a16="http://schemas.microsoft.com/office/drawing/2014/main" id="{C4FD0599-CA58-4032-87D1-6573D5A0390C}"/>
              </a:ext>
            </a:extLst>
          </p:cNvPr>
          <p:cNvSpPr txBox="1"/>
          <p:nvPr/>
        </p:nvSpPr>
        <p:spPr>
          <a:xfrm>
            <a:off x="3377266" y="1580183"/>
            <a:ext cx="2834723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Hot chicken soup with that I ate when I traveled to Korea?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9299073-F8E6-4628-82DC-C0184B597F60}"/>
              </a:ext>
            </a:extLst>
          </p:cNvPr>
          <p:cNvSpPr/>
          <p:nvPr/>
        </p:nvSpPr>
        <p:spPr>
          <a:xfrm>
            <a:off x="8980346" y="1046690"/>
            <a:ext cx="90622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8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?</a:t>
            </a:r>
            <a:endParaRPr lang="en-US" altLang="ko-KR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7827FCFC-0B20-47DC-B390-65B7D4999418}"/>
              </a:ext>
            </a:extLst>
          </p:cNvPr>
          <p:cNvSpPr/>
          <p:nvPr/>
        </p:nvSpPr>
        <p:spPr>
          <a:xfrm>
            <a:off x="4630131" y="3676126"/>
            <a:ext cx="2931735" cy="39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/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2A31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5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02</a:t>
              </a:r>
              <a:endParaRPr lang="zh-CN" altLang="en-US" sz="106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5277362" y="2642105"/>
            <a:ext cx="4164729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altLang="zh-CN" sz="6000" b="1" dirty="0">
                <a:solidFill>
                  <a:srgbClr val="2A313F"/>
                </a:solidFill>
                <a:ea typeface="微软雅黑" panose="020B0503020204020204" charset="-122"/>
                <a:cs typeface="+mn-ea"/>
                <a:sym typeface="+mn-lt"/>
              </a:rPr>
              <a:t>Progress</a:t>
            </a:r>
            <a:endParaRPr lang="zh-CN" altLang="en-US" sz="6000" b="1" dirty="0">
              <a:solidFill>
                <a:srgbClr val="2A313F"/>
              </a:solidFill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72FB39-00BF-43EF-8796-17E70B7F1290}"/>
              </a:ext>
            </a:extLst>
          </p:cNvPr>
          <p:cNvSpPr txBox="1"/>
          <p:nvPr/>
        </p:nvSpPr>
        <p:spPr>
          <a:xfrm>
            <a:off x="5277362" y="3551232"/>
            <a:ext cx="2346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2560" lvl="1" indent="-16256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Overall Design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2079440"/>
      </p:ext>
    </p:extLst>
  </p:cSld>
  <p:clrMapOvr>
    <a:masterClrMapping/>
  </p:clrMapOvr>
  <p:transition spd="slow" advClick="0" advTm="5000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9266223-8073-4AE2-ADF8-845DA7B75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528" y="2495942"/>
            <a:ext cx="2861120" cy="28611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52165E-01BA-46A0-BBC2-1074BDC24796}"/>
              </a:ext>
            </a:extLst>
          </p:cNvPr>
          <p:cNvSpPr txBox="1"/>
          <p:nvPr/>
        </p:nvSpPr>
        <p:spPr>
          <a:xfrm>
            <a:off x="1371617" y="3564766"/>
            <a:ext cx="1963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query</a:t>
            </a:r>
            <a:endParaRPr lang="ko-KR" altLang="en-US" sz="4000" b="1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63DC670B-BE20-44A0-920E-8F3B112BD887}"/>
              </a:ext>
            </a:extLst>
          </p:cNvPr>
          <p:cNvSpPr/>
          <p:nvPr/>
        </p:nvSpPr>
        <p:spPr>
          <a:xfrm>
            <a:off x="3036143" y="3698712"/>
            <a:ext cx="901357" cy="45558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D9C1FFA-D335-4FBE-BE3C-3F4DFA17F50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224" y="1135739"/>
            <a:ext cx="1306278" cy="1306278"/>
          </a:xfrm>
          <a:prstGeom prst="rect">
            <a:avLst/>
          </a:prstGeom>
        </p:spPr>
      </p:pic>
      <p:sp>
        <p:nvSpPr>
          <p:cNvPr id="14" name="화살표: 굽음 13">
            <a:extLst>
              <a:ext uri="{FF2B5EF4-FFF2-40B4-BE49-F238E27FC236}">
                <a16:creationId xmlns:a16="http://schemas.microsoft.com/office/drawing/2014/main" id="{226E93A3-5BA4-4E0F-9700-674F5C807DEB}"/>
              </a:ext>
            </a:extLst>
          </p:cNvPr>
          <p:cNvSpPr/>
          <p:nvPr/>
        </p:nvSpPr>
        <p:spPr>
          <a:xfrm rot="5400000" flipV="1">
            <a:off x="5182850" y="1743078"/>
            <a:ext cx="805335" cy="861940"/>
          </a:xfrm>
          <a:prstGeom prst="ben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C8B40486-BFE3-400B-BA2A-7945012D741B}"/>
              </a:ext>
            </a:extLst>
          </p:cNvPr>
          <p:cNvSpPr/>
          <p:nvPr/>
        </p:nvSpPr>
        <p:spPr>
          <a:xfrm>
            <a:off x="7201954" y="3698712"/>
            <a:ext cx="901357" cy="45558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45F2FAF7-7632-44E2-A175-9F45456CBA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77" b="27164"/>
          <a:stretch/>
        </p:blipFill>
        <p:spPr>
          <a:xfrm>
            <a:off x="8398617" y="2371269"/>
            <a:ext cx="1703612" cy="327200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5A37890-56A5-4E3D-BCF8-959C9FF91DAD}"/>
              </a:ext>
            </a:extLst>
          </p:cNvPr>
          <p:cNvSpPr txBox="1"/>
          <p:nvPr/>
        </p:nvSpPr>
        <p:spPr>
          <a:xfrm>
            <a:off x="7694120" y="1370534"/>
            <a:ext cx="1963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DB</a:t>
            </a:r>
            <a:endParaRPr lang="ko-KR" altLang="en-US" sz="40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464E71-1CC6-442A-B20D-8432542A57DD}"/>
              </a:ext>
            </a:extLst>
          </p:cNvPr>
          <p:cNvSpPr txBox="1"/>
          <p:nvPr/>
        </p:nvSpPr>
        <p:spPr>
          <a:xfrm>
            <a:off x="4603744" y="5289335"/>
            <a:ext cx="230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IR system</a:t>
            </a:r>
            <a:endParaRPr lang="ko-KR" altLang="en-US" sz="40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B01857-416A-4A6C-B5D5-C6DC65A48228}"/>
              </a:ext>
            </a:extLst>
          </p:cNvPr>
          <p:cNvSpPr txBox="1"/>
          <p:nvPr/>
        </p:nvSpPr>
        <p:spPr>
          <a:xfrm>
            <a:off x="7853046" y="5341419"/>
            <a:ext cx="3104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Ranked result</a:t>
            </a:r>
            <a:endParaRPr lang="ko-KR" altLang="en-US" sz="4000" b="1" dirty="0"/>
          </a:p>
        </p:txBody>
      </p:sp>
      <p:sp>
        <p:nvSpPr>
          <p:cNvPr id="28" name="文本框 6">
            <a:extLst>
              <a:ext uri="{FF2B5EF4-FFF2-40B4-BE49-F238E27FC236}">
                <a16:creationId xmlns:a16="http://schemas.microsoft.com/office/drawing/2014/main" id="{45071041-6BBA-49AD-85F5-E9C281498C53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4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ig oven apiì ëí ì´ë¯¸ì§ ê²ìê²°ê³¼">
            <a:extLst>
              <a:ext uri="{FF2B5EF4-FFF2-40B4-BE49-F238E27FC236}">
                <a16:creationId xmlns:a16="http://schemas.microsoft.com/office/drawing/2014/main" id="{540315D1-7188-4614-859A-D411CAC04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071" y="2747394"/>
            <a:ext cx="4798503" cy="1363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538D473-2346-43F4-9D78-FDE7343F3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55203"/>
            <a:ext cx="4981575" cy="14954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1104948-45ED-4D5B-B9D5-5BBA6B9F9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82080"/>
            <a:ext cx="2933700" cy="14954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19B00E9-4107-45D5-B825-635DCE4D80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5408957"/>
            <a:ext cx="5314950" cy="3429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1DF5732-48E3-4BDD-8E8C-773CE693F830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87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6">
            <a:extLst>
              <a:ext uri="{FF2B5EF4-FFF2-40B4-BE49-F238E27FC236}">
                <a16:creationId xmlns:a16="http://schemas.microsoft.com/office/drawing/2014/main" id="{BDBBEB7B-2A02-4494-984B-D7B51459B8B7}"/>
              </a:ext>
            </a:extLst>
          </p:cNvPr>
          <p:cNvSpPr txBox="1"/>
          <p:nvPr/>
        </p:nvSpPr>
        <p:spPr>
          <a:xfrm>
            <a:off x="1493409" y="-104523"/>
            <a:ext cx="9428597" cy="988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en-US" altLang="zh-CN" sz="4400" b="1" dirty="0">
                <a:solidFill>
                  <a:srgbClr val="2A313F"/>
                </a:solidFill>
                <a:latin typeface="微软雅黑" panose="020B0503020204020204" charset="-122"/>
                <a:ea typeface="微软雅黑" panose="020B0503020204020204" charset="-122"/>
              </a:rPr>
              <a:t>Overall Design</a:t>
            </a:r>
            <a:endParaRPr lang="zh-CN" altLang="en-US" sz="4400" b="1" dirty="0">
              <a:solidFill>
                <a:srgbClr val="2A313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6E1EDC0-B198-40DE-9EE2-4499288D7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053" y="2323188"/>
            <a:ext cx="2636163" cy="263616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2822168-54A6-45AF-8AAA-65C2C8A35BA8}"/>
              </a:ext>
            </a:extLst>
          </p:cNvPr>
          <p:cNvSpPr txBox="1"/>
          <p:nvPr/>
        </p:nvSpPr>
        <p:spPr>
          <a:xfrm>
            <a:off x="4867244" y="4959351"/>
            <a:ext cx="1963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DB</a:t>
            </a:r>
            <a:endParaRPr lang="ko-KR" altLang="en-US" sz="4000" b="1" dirty="0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D6024F1-747C-48DD-8D6D-55C8EA779EA3}"/>
              </a:ext>
            </a:extLst>
          </p:cNvPr>
          <p:cNvSpPr/>
          <p:nvPr/>
        </p:nvSpPr>
        <p:spPr>
          <a:xfrm>
            <a:off x="3110085" y="3374112"/>
            <a:ext cx="669683" cy="53431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ADE18E-88AD-4544-8CC2-A82571C9DA29}"/>
              </a:ext>
            </a:extLst>
          </p:cNvPr>
          <p:cNvSpPr txBox="1"/>
          <p:nvPr/>
        </p:nvSpPr>
        <p:spPr>
          <a:xfrm>
            <a:off x="452181" y="3287325"/>
            <a:ext cx="25196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Recipe</a:t>
            </a:r>
            <a:r>
              <a:rPr lang="ko-KR" altLang="en-US" sz="4000" b="1" dirty="0"/>
              <a:t> </a:t>
            </a:r>
            <a:r>
              <a:rPr lang="en-US" altLang="ko-KR" sz="4000" b="1" dirty="0" err="1"/>
              <a:t>api</a:t>
            </a:r>
            <a:endParaRPr lang="ko-KR" altLang="en-US" sz="4000" b="1" dirty="0"/>
          </a:p>
        </p:txBody>
      </p:sp>
      <p:sp>
        <p:nvSpPr>
          <p:cNvPr id="12" name="화살표: U자형 11">
            <a:extLst>
              <a:ext uri="{FF2B5EF4-FFF2-40B4-BE49-F238E27FC236}">
                <a16:creationId xmlns:a16="http://schemas.microsoft.com/office/drawing/2014/main" id="{792E9FA4-4E2C-4A96-BDC4-461BB60B0B0D}"/>
              </a:ext>
            </a:extLst>
          </p:cNvPr>
          <p:cNvSpPr/>
          <p:nvPr/>
        </p:nvSpPr>
        <p:spPr>
          <a:xfrm>
            <a:off x="5536926" y="1615302"/>
            <a:ext cx="1963542" cy="1105117"/>
          </a:xfrm>
          <a:prstGeom prst="uturnArrow">
            <a:avLst>
              <a:gd name="adj1" fmla="val 26478"/>
              <a:gd name="adj2" fmla="val 25000"/>
              <a:gd name="adj3" fmla="val 32388"/>
              <a:gd name="adj4" fmla="val 43750"/>
              <a:gd name="adj5" fmla="val 7795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10E9D1-ED1B-4E5B-930F-78F2D3EDD2DD}"/>
              </a:ext>
            </a:extLst>
          </p:cNvPr>
          <p:cNvSpPr txBox="1"/>
          <p:nvPr/>
        </p:nvSpPr>
        <p:spPr>
          <a:xfrm>
            <a:off x="7092025" y="2531739"/>
            <a:ext cx="19635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Data</a:t>
            </a:r>
            <a:endParaRPr lang="ko-KR" altLang="en-US" sz="40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E0B1EB-0C1E-46DA-A1CA-E4B0A18C1F3B}"/>
              </a:ext>
            </a:extLst>
          </p:cNvPr>
          <p:cNvSpPr txBox="1"/>
          <p:nvPr/>
        </p:nvSpPr>
        <p:spPr>
          <a:xfrm>
            <a:off x="7136740" y="3287325"/>
            <a:ext cx="48484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altLang="ko-KR" sz="4000" b="1" dirty="0"/>
              <a:t>Normalization</a:t>
            </a:r>
          </a:p>
          <a:p>
            <a:pPr marL="742950" indent="-742950">
              <a:buAutoNum type="arabicPeriod"/>
            </a:pPr>
            <a:r>
              <a:rPr lang="en-US" altLang="ko-KR" sz="4000" b="1" dirty="0"/>
              <a:t>Stemming</a:t>
            </a:r>
          </a:p>
          <a:p>
            <a:pPr marL="742950" indent="-742950">
              <a:buAutoNum type="arabicPeriod"/>
            </a:pPr>
            <a:r>
              <a:rPr lang="en-US" altLang="ko-KR" sz="4000" b="1" dirty="0"/>
              <a:t>Phrase extraction</a:t>
            </a:r>
          </a:p>
          <a:p>
            <a:pPr marL="742950" indent="-742950">
              <a:buAutoNum type="arabicPeriod"/>
            </a:pPr>
            <a:r>
              <a:rPr lang="en-US" altLang="ko-KR" sz="4000" b="1" dirty="0" err="1"/>
              <a:t>Stopwords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6812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3438"/>
      </a:accent1>
      <a:accent2>
        <a:srgbClr val="5E5E5E"/>
      </a:accent2>
      <a:accent3>
        <a:srgbClr val="8A756C"/>
      </a:accent3>
      <a:accent4>
        <a:srgbClr val="333438"/>
      </a:accent4>
      <a:accent5>
        <a:srgbClr val="5E5E5E"/>
      </a:accent5>
      <a:accent6>
        <a:srgbClr val="8A756C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</TotalTime>
  <Words>423</Words>
  <Application>Microsoft Office PowerPoint</Application>
  <PresentationFormat>와이드스크린</PresentationFormat>
  <Paragraphs>133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微软雅黑</vt:lpstr>
      <vt:lpstr>宋体</vt:lpstr>
      <vt:lpstr>맑은 고딕</vt:lpstr>
      <vt:lpstr>Algerian</vt:lpstr>
      <vt:lpstr>Arial</vt:lpstr>
      <vt:lpstr>Calibri</vt:lpstr>
      <vt:lpstr>Calibri Light</vt:lpstr>
      <vt:lpstr>Impact</vt:lpstr>
      <vt:lpstr>Office 主题</vt:lpstr>
      <vt:lpstr>PPT定制1801380800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meng</dc:creator>
  <cp:lastModifiedBy>jmkey94</cp:lastModifiedBy>
  <cp:revision>50</cp:revision>
  <dcterms:created xsi:type="dcterms:W3CDTF">2018-02-08T14:35:00Z</dcterms:created>
  <dcterms:modified xsi:type="dcterms:W3CDTF">2019-05-23T09:02:15Z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